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1" r:id="rId5"/>
  </p:sldMasterIdLst>
  <p:notesMasterIdLst>
    <p:notesMasterId r:id="rId26"/>
  </p:notesMasterIdLst>
  <p:sldIdLst>
    <p:sldId id="256" r:id="rId6"/>
    <p:sldId id="257" r:id="rId7"/>
    <p:sldId id="259" r:id="rId8"/>
    <p:sldId id="260" r:id="rId9"/>
    <p:sldId id="261" r:id="rId10"/>
    <p:sldId id="262" r:id="rId11"/>
    <p:sldId id="263" r:id="rId12"/>
    <p:sldId id="264" r:id="rId13"/>
    <p:sldId id="265" r:id="rId14"/>
    <p:sldId id="266" r:id="rId15"/>
    <p:sldId id="268" r:id="rId16"/>
    <p:sldId id="282" r:id="rId17"/>
    <p:sldId id="272" r:id="rId18"/>
    <p:sldId id="273" r:id="rId19"/>
    <p:sldId id="274" r:id="rId20"/>
    <p:sldId id="275" r:id="rId21"/>
    <p:sldId id="281" r:id="rId22"/>
    <p:sldId id="276" r:id="rId23"/>
    <p:sldId id="277" r:id="rId24"/>
    <p:sldId id="280"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9B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4"/>
    <p:restoredTop sz="75489" autoAdjust="0"/>
  </p:normalViewPr>
  <p:slideViewPr>
    <p:cSldViewPr snapToGrid="0" snapToObjects="1">
      <p:cViewPr varScale="1">
        <p:scale>
          <a:sx n="51" d="100"/>
          <a:sy n="51" d="100"/>
        </p:scale>
        <p:origin x="1384" y="-260"/>
      </p:cViewPr>
      <p:guideLst>
        <p:guide orient="horz" pos="2160"/>
        <p:guide pos="3840"/>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087EF-0553-42DF-893A-91C634DE6385}" type="datetimeFigureOut">
              <a:rPr lang="nl-NL" smtClean="0"/>
              <a:t>22-9-2020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70F0D5-052A-4191-8EA4-C346C2E5734C}" type="slidenum">
              <a:rPr lang="nl-NL" smtClean="0"/>
              <a:t>‹nr.›</a:t>
            </a:fld>
            <a:endParaRPr lang="nl-NL"/>
          </a:p>
        </p:txBody>
      </p:sp>
    </p:spTree>
    <p:extLst>
      <p:ext uri="{BB962C8B-B14F-4D97-AF65-F5344CB8AC3E}">
        <p14:creationId xmlns:p14="http://schemas.microsoft.com/office/powerpoint/2010/main" val="1548365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a:t>
            </a:fld>
            <a:endParaRPr lang="nl-NL"/>
          </a:p>
        </p:txBody>
      </p:sp>
    </p:spTree>
    <p:extLst>
      <p:ext uri="{BB962C8B-B14F-4D97-AF65-F5344CB8AC3E}">
        <p14:creationId xmlns:p14="http://schemas.microsoft.com/office/powerpoint/2010/main" val="3785675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2</a:t>
            </a:fld>
            <a:endParaRPr lang="nl-NL"/>
          </a:p>
        </p:txBody>
      </p:sp>
    </p:spTree>
    <p:extLst>
      <p:ext uri="{BB962C8B-B14F-4D97-AF65-F5344CB8AC3E}">
        <p14:creationId xmlns:p14="http://schemas.microsoft.com/office/powerpoint/2010/main" val="2940969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5</a:t>
            </a:fld>
            <a:endParaRPr lang="nl-NL"/>
          </a:p>
        </p:txBody>
      </p:sp>
    </p:spTree>
    <p:extLst>
      <p:ext uri="{BB962C8B-B14F-4D97-AF65-F5344CB8AC3E}">
        <p14:creationId xmlns:p14="http://schemas.microsoft.com/office/powerpoint/2010/main" val="2482575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6</a:t>
            </a:fld>
            <a:endParaRPr lang="nl-NL"/>
          </a:p>
        </p:txBody>
      </p:sp>
    </p:spTree>
    <p:extLst>
      <p:ext uri="{BB962C8B-B14F-4D97-AF65-F5344CB8AC3E}">
        <p14:creationId xmlns:p14="http://schemas.microsoft.com/office/powerpoint/2010/main" val="3886669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7</a:t>
            </a:fld>
            <a:endParaRPr lang="nl-NL"/>
          </a:p>
        </p:txBody>
      </p:sp>
    </p:spTree>
    <p:extLst>
      <p:ext uri="{BB962C8B-B14F-4D97-AF65-F5344CB8AC3E}">
        <p14:creationId xmlns:p14="http://schemas.microsoft.com/office/powerpoint/2010/main" val="931595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19</a:t>
            </a:fld>
            <a:endParaRPr lang="nl-NL"/>
          </a:p>
        </p:txBody>
      </p:sp>
    </p:spTree>
    <p:extLst>
      <p:ext uri="{BB962C8B-B14F-4D97-AF65-F5344CB8AC3E}">
        <p14:creationId xmlns:p14="http://schemas.microsoft.com/office/powerpoint/2010/main" val="1033005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653616"/>
            <a:ext cx="9144000" cy="2387600"/>
          </a:xfrm>
        </p:spPr>
        <p:txBody>
          <a:bodyPr anchor="b">
            <a:normAutofit/>
          </a:bodyPr>
          <a:lstStyle>
            <a:lvl1pPr algn="ctr">
              <a:defRPr sz="7200">
                <a:solidFill>
                  <a:srgbClr val="1F9BDE"/>
                </a:solidFill>
                <a:latin typeface="DIN Condensed" charset="0"/>
                <a:ea typeface="DIN Condensed" charset="0"/>
                <a:cs typeface="DIN Condensed" charset="0"/>
              </a:defRPr>
            </a:lvl1pPr>
          </a:lstStyle>
          <a:p>
            <a:r>
              <a:rPr lang="nl-NL"/>
              <a:t>Klik om de stijl te bewerken</a:t>
            </a:r>
            <a:endParaRPr lang="nl-NL" dirty="0"/>
          </a:p>
        </p:txBody>
      </p:sp>
      <p:sp>
        <p:nvSpPr>
          <p:cNvPr id="3" name="Ondertitel 2"/>
          <p:cNvSpPr>
            <a:spLocks noGrp="1"/>
          </p:cNvSpPr>
          <p:nvPr>
            <p:ph type="subTitle" idx="1"/>
          </p:nvPr>
        </p:nvSpPr>
        <p:spPr>
          <a:xfrm>
            <a:off x="1524000" y="3133291"/>
            <a:ext cx="9144000" cy="1655762"/>
          </a:xfrm>
        </p:spPr>
        <p:txBody>
          <a:bodyPr/>
          <a:lstStyle>
            <a:lvl1pPr marL="0" indent="0" algn="ctr">
              <a:buNone/>
              <a:defRPr sz="2400" b="0" i="0">
                <a:latin typeface="Avenir Book" charset="0"/>
                <a:ea typeface="Avenir Book" charset="0"/>
                <a:cs typeface="Avenir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pic>
        <p:nvPicPr>
          <p:cNvPr id="7" name="Afbeelding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80029" y="5296636"/>
            <a:ext cx="3252987" cy="922210"/>
          </a:xfrm>
          <a:prstGeom prst="rect">
            <a:avLst/>
          </a:prstGeom>
        </p:spPr>
      </p:pic>
    </p:spTree>
    <p:extLst>
      <p:ext uri="{BB962C8B-B14F-4D97-AF65-F5344CB8AC3E}">
        <p14:creationId xmlns:p14="http://schemas.microsoft.com/office/powerpoint/2010/main" val="593796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73C2C0E-B441-429A-A2E5-A434B4231498}" type="datetimeFigureOut">
              <a:rPr lang="nl-NL" smtClean="0"/>
              <a:t>22-9-2020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3760846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73C2C0E-B441-429A-A2E5-A434B4231498}" type="datetimeFigureOut">
              <a:rPr lang="nl-NL" smtClean="0"/>
              <a:t>22-9-2020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3641085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73C2C0E-B441-429A-A2E5-A434B4231498}" type="datetimeFigureOut">
              <a:rPr lang="nl-NL" smtClean="0"/>
              <a:t>22-9-2020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3373137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73C2C0E-B441-429A-A2E5-A434B4231498}" type="datetimeFigureOut">
              <a:rPr lang="nl-NL" smtClean="0"/>
              <a:t>22-9-2020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405365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vl1pPr>
          </a:lstStyle>
          <a:p>
            <a:r>
              <a:rPr lang="nl-NL" dirty="0"/>
              <a:t>Titel Kenniskiem</a:t>
            </a:r>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a:t>Titel Hoofdstuk</a:t>
            </a:r>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a:t>Titel Kenniskiem</a:t>
            </a:r>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a:t>Titel hoofdstuk</a:t>
            </a:r>
          </a:p>
        </p:txBody>
      </p:sp>
    </p:spTree>
    <p:extLst>
      <p:ext uri="{BB962C8B-B14F-4D97-AF65-F5344CB8AC3E}">
        <p14:creationId xmlns:p14="http://schemas.microsoft.com/office/powerpoint/2010/main" val="586814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D73C2C0E-B441-429A-A2E5-A434B4231498}" type="datetimeFigureOut">
              <a:rPr lang="nl-NL" smtClean="0"/>
              <a:t>22-9-2020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2061220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73C2C0E-B441-429A-A2E5-A434B4231498}" type="datetimeFigureOut">
              <a:rPr lang="nl-NL" smtClean="0"/>
              <a:t>22-9-2020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102620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D73C2C0E-B441-429A-A2E5-A434B4231498}" type="datetimeFigureOut">
              <a:rPr lang="nl-NL" smtClean="0"/>
              <a:t>22-9-2020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2137473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D73C2C0E-B441-429A-A2E5-A434B4231498}" type="datetimeFigureOut">
              <a:rPr lang="nl-NL" smtClean="0"/>
              <a:t>22-9-2020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148307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D73C2C0E-B441-429A-A2E5-A434B4231498}" type="datetimeFigureOut">
              <a:rPr lang="nl-NL" smtClean="0"/>
              <a:t>22-9-2020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2117139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D73C2C0E-B441-429A-A2E5-A434B4231498}" type="datetimeFigureOut">
              <a:rPr lang="nl-NL" smtClean="0"/>
              <a:t>22-9-2020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697770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73C2C0E-B441-429A-A2E5-A434B4231498}" type="datetimeFigureOut">
              <a:rPr lang="nl-NL" smtClean="0"/>
              <a:t>22-9-2020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7E8CCB8-0802-4FCC-A2D6-CAC58A356F53}" type="slidenum">
              <a:rPr lang="nl-NL" smtClean="0"/>
              <a:t>‹nr.›</a:t>
            </a:fld>
            <a:endParaRPr lang="nl-NL"/>
          </a:p>
        </p:txBody>
      </p:sp>
    </p:spTree>
    <p:extLst>
      <p:ext uri="{BB962C8B-B14F-4D97-AF65-F5344CB8AC3E}">
        <p14:creationId xmlns:p14="http://schemas.microsoft.com/office/powerpoint/2010/main" val="24133440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ABFA54-F40C-8041-B70B-973F0B56D9B8}" type="datetimeFigureOut">
              <a:rPr lang="nl-NL" smtClean="0"/>
              <a:t>22-9-2020</a:t>
            </a:fld>
            <a:endParaRPr lang="nl-NL" dirty="0"/>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312C79-C462-234E-A35C-93AED18ADBCE}" type="slidenum">
              <a:rPr lang="nl-NL" smtClean="0"/>
              <a:t>‹nr.›</a:t>
            </a:fld>
            <a:endParaRPr lang="nl-NL"/>
          </a:p>
        </p:txBody>
      </p:sp>
    </p:spTree>
    <p:extLst>
      <p:ext uri="{BB962C8B-B14F-4D97-AF65-F5344CB8AC3E}">
        <p14:creationId xmlns:p14="http://schemas.microsoft.com/office/powerpoint/2010/main" val="78124048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C2C0E-B441-429A-A2E5-A434B4231498}" type="datetimeFigureOut">
              <a:rPr lang="nl-NL" smtClean="0"/>
              <a:t>22-9-2020</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8CCB8-0802-4FCC-A2D6-CAC58A356F53}" type="slidenum">
              <a:rPr lang="nl-NL" smtClean="0"/>
              <a:t>‹nr.›</a:t>
            </a:fld>
            <a:endParaRPr lang="nl-NL"/>
          </a:p>
        </p:txBody>
      </p:sp>
    </p:spTree>
    <p:extLst>
      <p:ext uri="{BB962C8B-B14F-4D97-AF65-F5344CB8AC3E}">
        <p14:creationId xmlns:p14="http://schemas.microsoft.com/office/powerpoint/2010/main" val="396045986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qeUM1WDoOG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dailymotion.com/video/x1yp9b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sz="3600" dirty="0">
                <a:solidFill>
                  <a:schemeClr val="tx1"/>
                </a:solidFill>
              </a:rPr>
              <a:t>Module</a:t>
            </a:r>
            <a:br>
              <a:rPr lang="nl-NL" sz="3600" dirty="0">
                <a:solidFill>
                  <a:schemeClr val="tx1"/>
                </a:solidFill>
              </a:rPr>
            </a:br>
            <a:r>
              <a:rPr lang="nl-NL" dirty="0"/>
              <a:t>Ethologie</a:t>
            </a:r>
          </a:p>
        </p:txBody>
      </p:sp>
      <p:sp>
        <p:nvSpPr>
          <p:cNvPr id="3" name="Ondertitel 2"/>
          <p:cNvSpPr>
            <a:spLocks noGrp="1"/>
          </p:cNvSpPr>
          <p:nvPr>
            <p:ph type="subTitle" idx="1"/>
          </p:nvPr>
        </p:nvSpPr>
        <p:spPr/>
        <p:txBody>
          <a:bodyPr/>
          <a:lstStyle/>
          <a:p>
            <a:endParaRPr lang="nl-NL" dirty="0"/>
          </a:p>
          <a:p>
            <a:r>
              <a:rPr lang="nl-NL" dirty="0"/>
              <a:t>Hoofdstuk 4.</a:t>
            </a:r>
          </a:p>
          <a:p>
            <a:r>
              <a:rPr lang="nl-NL" sz="3600" b="1" dirty="0"/>
              <a:t>Communicatie van de kat</a:t>
            </a:r>
          </a:p>
        </p:txBody>
      </p:sp>
    </p:spTree>
    <p:extLst>
      <p:ext uri="{BB962C8B-B14F-4D97-AF65-F5344CB8AC3E}">
        <p14:creationId xmlns:p14="http://schemas.microsoft.com/office/powerpoint/2010/main" val="1958275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173389"/>
          </a:xfrm>
        </p:spPr>
        <p:txBody>
          <a:bodyPr>
            <a:normAutofit/>
          </a:bodyPr>
          <a:lstStyle/>
          <a:p>
            <a:r>
              <a:rPr lang="nl-NL" sz="4000" dirty="0"/>
              <a:t>4.3 De kat van top tot teen</a:t>
            </a:r>
          </a:p>
        </p:txBody>
      </p:sp>
      <p:sp>
        <p:nvSpPr>
          <p:cNvPr id="3" name="Tijdelijke aanduiding voor inhoud 2"/>
          <p:cNvSpPr>
            <a:spLocks noGrp="1"/>
          </p:cNvSpPr>
          <p:nvPr>
            <p:ph idx="1"/>
          </p:nvPr>
        </p:nvSpPr>
        <p:spPr/>
        <p:txBody>
          <a:bodyPr/>
          <a:lstStyle/>
          <a:p>
            <a:r>
              <a:rPr lang="nl-NL" dirty="0"/>
              <a:t>Bovenop de rug van de kat, bij de staart, zitten geurklieren. Ook onder de voetzolen, bij de mondhoeken en bij de oren zitten geurklieren. </a:t>
            </a:r>
          </a:p>
          <a:p>
            <a:pPr marL="0" indent="0">
              <a:buNone/>
            </a:pPr>
            <a:endParaRPr lang="nl-NL" dirty="0"/>
          </a:p>
          <a:p>
            <a:pPr lvl="1" indent="-423863">
              <a:buFont typeface="Wingdings" panose="05000000000000000000" pitchFamily="2" charset="2"/>
              <a:buChar char="Ø"/>
            </a:pPr>
            <a:r>
              <a:rPr lang="nl-NL" dirty="0"/>
              <a:t>Door geurafzetting voelen ze zich veilig.</a:t>
            </a:r>
          </a:p>
          <a:p>
            <a:pPr lvl="1" indent="-423863">
              <a:buFont typeface="Wingdings" panose="05000000000000000000" pitchFamily="2" charset="2"/>
              <a:buChar char="Ø"/>
            </a:pPr>
            <a:r>
              <a:rPr lang="nl-NL" dirty="0"/>
              <a:t>Geur wordt regelmatig ververst. </a:t>
            </a:r>
          </a:p>
          <a:p>
            <a:pPr lvl="1" indent="-423863">
              <a:buFont typeface="Wingdings" panose="05000000000000000000" pitchFamily="2" charset="2"/>
              <a:buChar char="Ø"/>
            </a:pPr>
            <a:r>
              <a:rPr lang="nl-NL" dirty="0"/>
              <a:t>Vandaar het krabben aan meubels, het ‘kopjes’ geven tegen benen. Alles vanwege de ‘thuis-geur’. </a:t>
            </a:r>
          </a:p>
        </p:txBody>
      </p:sp>
      <p:sp>
        <p:nvSpPr>
          <p:cNvPr id="4" name="Tijdelijke aanduiding voor tekst 3"/>
          <p:cNvSpPr>
            <a:spLocks noGrp="1"/>
          </p:cNvSpPr>
          <p:nvPr>
            <p:ph type="body" sz="quarter" idx="13"/>
          </p:nvPr>
        </p:nvSpPr>
        <p:spPr/>
        <p:txBody>
          <a:bodyPr/>
          <a:lstStyle/>
          <a:p>
            <a:r>
              <a:rPr lang="nl-NL" dirty="0"/>
              <a:t>Ethologie</a:t>
            </a:r>
          </a:p>
        </p:txBody>
      </p:sp>
      <p:sp>
        <p:nvSpPr>
          <p:cNvPr id="5" name="Tijdelijke aanduiding voor tekst 4"/>
          <p:cNvSpPr>
            <a:spLocks noGrp="1"/>
          </p:cNvSpPr>
          <p:nvPr>
            <p:ph type="body" sz="quarter" idx="14"/>
          </p:nvPr>
        </p:nvSpPr>
        <p:spPr/>
        <p:txBody>
          <a:bodyPr/>
          <a:lstStyle/>
          <a:p>
            <a:r>
              <a:rPr lang="nl-NL" dirty="0"/>
              <a:t>Communicatie van de kat</a:t>
            </a:r>
          </a:p>
        </p:txBody>
      </p:sp>
    </p:spTree>
    <p:extLst>
      <p:ext uri="{BB962C8B-B14F-4D97-AF65-F5344CB8AC3E}">
        <p14:creationId xmlns:p14="http://schemas.microsoft.com/office/powerpoint/2010/main" val="209537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a:t>4.4 De stem</a:t>
            </a:r>
          </a:p>
        </p:txBody>
      </p:sp>
      <p:sp>
        <p:nvSpPr>
          <p:cNvPr id="3" name="Tijdelijke aanduiding voor inhoud 2"/>
          <p:cNvSpPr>
            <a:spLocks noGrp="1"/>
          </p:cNvSpPr>
          <p:nvPr>
            <p:ph idx="1"/>
          </p:nvPr>
        </p:nvSpPr>
        <p:spPr/>
        <p:txBody>
          <a:bodyPr/>
          <a:lstStyle/>
          <a:p>
            <a:r>
              <a:rPr lang="nl-NL" dirty="0"/>
              <a:t>Katten kennen zestien </a:t>
            </a:r>
            <a:r>
              <a:rPr lang="nl-NL" dirty="0">
                <a:hlinkClick r:id="rId2"/>
              </a:rPr>
              <a:t>verschillende klanken</a:t>
            </a:r>
            <a:r>
              <a:rPr lang="nl-NL" dirty="0"/>
              <a:t>. </a:t>
            </a:r>
          </a:p>
          <a:p>
            <a:r>
              <a:rPr lang="nl-NL" dirty="0"/>
              <a:t>Ze miauwen, mekkeren, grommen, blazen, krijsen en spinnen. </a:t>
            </a:r>
          </a:p>
          <a:p>
            <a:r>
              <a:rPr lang="nl-NL" dirty="0"/>
              <a:t>Geluid ontstaat door drukverschillen van de keel en niet door vervorming van mond en kaken. </a:t>
            </a:r>
          </a:p>
          <a:p>
            <a:pPr lvl="1" indent="-423863">
              <a:buFont typeface="Wingdings" panose="05000000000000000000" pitchFamily="2" charset="2"/>
              <a:buChar char="Ø"/>
            </a:pPr>
            <a:r>
              <a:rPr lang="nl-NL" dirty="0"/>
              <a:t>Katten hebben zich aangepast aan de mens. Mensen zijn praters en veel katten kletsen er nu ook op los. Miauwen heeft veel betekenissen. Hallo/ vraag/ eis/ uiting van tevredenheid/ongemak</a:t>
            </a:r>
          </a:p>
          <a:p>
            <a:pPr lvl="1" indent="-423863">
              <a:buFont typeface="Wingdings" panose="05000000000000000000" pitchFamily="2" charset="2"/>
              <a:buChar char="Ø"/>
            </a:pPr>
            <a:r>
              <a:rPr lang="nl-NL" dirty="0"/>
              <a:t>Spinnen is bekend geluid. Hoe ze dit doen en waarom is (nog) niet echt duidelijk. </a:t>
            </a:r>
          </a:p>
        </p:txBody>
      </p:sp>
      <p:sp>
        <p:nvSpPr>
          <p:cNvPr id="4" name="Tijdelijke aanduiding voor tekst 3"/>
          <p:cNvSpPr>
            <a:spLocks noGrp="1"/>
          </p:cNvSpPr>
          <p:nvPr>
            <p:ph type="body" sz="quarter" idx="13"/>
          </p:nvPr>
        </p:nvSpPr>
        <p:spPr/>
        <p:txBody>
          <a:bodyPr/>
          <a:lstStyle/>
          <a:p>
            <a:r>
              <a:rPr lang="nl-NL" dirty="0"/>
              <a:t>Ethologie</a:t>
            </a:r>
          </a:p>
        </p:txBody>
      </p:sp>
      <p:sp>
        <p:nvSpPr>
          <p:cNvPr id="5" name="Tijdelijke aanduiding voor tekst 4"/>
          <p:cNvSpPr>
            <a:spLocks noGrp="1"/>
          </p:cNvSpPr>
          <p:nvPr>
            <p:ph type="body" sz="quarter" idx="14"/>
          </p:nvPr>
        </p:nvSpPr>
        <p:spPr/>
        <p:txBody>
          <a:bodyPr/>
          <a:lstStyle/>
          <a:p>
            <a:r>
              <a:rPr lang="nl-NL" dirty="0"/>
              <a:t>Communicatie van de kat</a:t>
            </a:r>
          </a:p>
        </p:txBody>
      </p:sp>
    </p:spTree>
    <p:extLst>
      <p:ext uri="{BB962C8B-B14F-4D97-AF65-F5344CB8AC3E}">
        <p14:creationId xmlns:p14="http://schemas.microsoft.com/office/powerpoint/2010/main" val="2716496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1B72A4-AC95-45B9-995C-2C7049A9580F}"/>
              </a:ext>
            </a:extLst>
          </p:cNvPr>
          <p:cNvSpPr>
            <a:spLocks noGrp="1"/>
          </p:cNvSpPr>
          <p:nvPr>
            <p:ph type="title"/>
          </p:nvPr>
        </p:nvSpPr>
        <p:spPr/>
        <p:txBody>
          <a:bodyPr/>
          <a:lstStyle/>
          <a:p>
            <a:r>
              <a:rPr lang="nl-NL" dirty="0"/>
              <a:t>Einde deel 1		- Opdracht</a:t>
            </a:r>
          </a:p>
        </p:txBody>
      </p:sp>
      <p:sp>
        <p:nvSpPr>
          <p:cNvPr id="3" name="Tijdelijke aanduiding voor inhoud 2">
            <a:extLst>
              <a:ext uri="{FF2B5EF4-FFF2-40B4-BE49-F238E27FC236}">
                <a16:creationId xmlns:a16="http://schemas.microsoft.com/office/drawing/2014/main" id="{48ECC95A-64C0-407C-94ED-807F44485AF8}"/>
              </a:ext>
            </a:extLst>
          </p:cNvPr>
          <p:cNvSpPr>
            <a:spLocks noGrp="1"/>
          </p:cNvSpPr>
          <p:nvPr>
            <p:ph idx="1"/>
          </p:nvPr>
        </p:nvSpPr>
        <p:spPr/>
        <p:txBody>
          <a:bodyPr/>
          <a:lstStyle/>
          <a:p>
            <a:r>
              <a:rPr lang="nl-NL" dirty="0"/>
              <a:t>Maak een poster met in het midden de KAT. Noteer er om heen alle informatie die je nu weet van een kat. Je krijgt dus een plaatje in het midden met daarom heen de info (over ogen/oren/lichaam </a:t>
            </a:r>
            <a:r>
              <a:rPr lang="nl-NL" dirty="0" err="1"/>
              <a:t>etc</a:t>
            </a:r>
            <a:r>
              <a:rPr lang="nl-NL" dirty="0"/>
              <a:t>)</a:t>
            </a:r>
          </a:p>
        </p:txBody>
      </p:sp>
      <p:sp>
        <p:nvSpPr>
          <p:cNvPr id="4" name="Tijdelijke aanduiding voor tekst 3">
            <a:extLst>
              <a:ext uri="{FF2B5EF4-FFF2-40B4-BE49-F238E27FC236}">
                <a16:creationId xmlns:a16="http://schemas.microsoft.com/office/drawing/2014/main" id="{67515931-A325-41BD-B337-4E56A17E3532}"/>
              </a:ext>
            </a:extLst>
          </p:cNvPr>
          <p:cNvSpPr>
            <a:spLocks noGrp="1"/>
          </p:cNvSpPr>
          <p:nvPr>
            <p:ph type="body" sz="quarter" idx="13"/>
          </p:nvPr>
        </p:nvSpPr>
        <p:spPr/>
        <p:txBody>
          <a:bodyPr/>
          <a:lstStyle/>
          <a:p>
            <a:endParaRPr lang="nl-NL"/>
          </a:p>
        </p:txBody>
      </p:sp>
      <p:sp>
        <p:nvSpPr>
          <p:cNvPr id="5" name="Tijdelijke aanduiding voor tekst 4">
            <a:extLst>
              <a:ext uri="{FF2B5EF4-FFF2-40B4-BE49-F238E27FC236}">
                <a16:creationId xmlns:a16="http://schemas.microsoft.com/office/drawing/2014/main" id="{CA865C35-E8AB-4996-8570-00A2838A5BCE}"/>
              </a:ext>
            </a:extLst>
          </p:cNvPr>
          <p:cNvSpPr>
            <a:spLocks noGrp="1"/>
          </p:cNvSpPr>
          <p:nvPr>
            <p:ph type="body" sz="quarter" idx="14"/>
          </p:nvPr>
        </p:nvSpPr>
        <p:spPr/>
        <p:txBody>
          <a:bodyPr/>
          <a:lstStyle/>
          <a:p>
            <a:endParaRPr lang="nl-NL"/>
          </a:p>
        </p:txBody>
      </p:sp>
    </p:spTree>
    <p:extLst>
      <p:ext uri="{BB962C8B-B14F-4D97-AF65-F5344CB8AC3E}">
        <p14:creationId xmlns:p14="http://schemas.microsoft.com/office/powerpoint/2010/main" val="2325262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883104"/>
          </a:xfrm>
        </p:spPr>
        <p:txBody>
          <a:bodyPr>
            <a:normAutofit/>
          </a:bodyPr>
          <a:lstStyle/>
          <a:p>
            <a:r>
              <a:rPr lang="nl-NL" sz="4000" dirty="0"/>
              <a:t>4.5 Angst en agressie</a:t>
            </a:r>
          </a:p>
        </p:txBody>
      </p:sp>
      <p:sp>
        <p:nvSpPr>
          <p:cNvPr id="3" name="Tijdelijke aanduiding voor inhoud 2"/>
          <p:cNvSpPr>
            <a:spLocks noGrp="1"/>
          </p:cNvSpPr>
          <p:nvPr>
            <p:ph idx="1"/>
          </p:nvPr>
        </p:nvSpPr>
        <p:spPr>
          <a:xfrm>
            <a:off x="838200" y="1825625"/>
            <a:ext cx="5257800" cy="4351338"/>
          </a:xfrm>
        </p:spPr>
        <p:txBody>
          <a:bodyPr>
            <a:normAutofit lnSpcReduction="10000"/>
          </a:bodyPr>
          <a:lstStyle/>
          <a:p>
            <a:r>
              <a:rPr lang="nl-NL" dirty="0"/>
              <a:t>Een kat is geen ruziezoeker</a:t>
            </a:r>
          </a:p>
          <a:p>
            <a:r>
              <a:rPr lang="nl-NL" dirty="0"/>
              <a:t>Katten trekken zich eerder terug dan dat ze een gevecht aan gaan. </a:t>
            </a:r>
          </a:p>
          <a:p>
            <a:r>
              <a:rPr lang="nl-NL" dirty="0"/>
              <a:t>Bij angst kan een kat letterlijk tegen de muren opvliegen.</a:t>
            </a:r>
          </a:p>
          <a:p>
            <a:r>
              <a:rPr lang="nl-NL" dirty="0"/>
              <a:t>De angst kan over gaan in agressie als de kat zich in het nauw gedreven voelt. </a:t>
            </a:r>
          </a:p>
          <a:p>
            <a:pPr lvl="1" indent="-423863">
              <a:buFont typeface="Wingdings" panose="05000000000000000000" pitchFamily="2" charset="2"/>
              <a:buChar char="Ø"/>
            </a:pPr>
            <a:r>
              <a:rPr lang="nl-NL" dirty="0"/>
              <a:t>Kat gaat in een reflex bijten en krabben. </a:t>
            </a:r>
          </a:p>
        </p:txBody>
      </p:sp>
      <p:sp>
        <p:nvSpPr>
          <p:cNvPr id="4" name="Tijdelijke aanduiding voor tekst 3"/>
          <p:cNvSpPr>
            <a:spLocks noGrp="1"/>
          </p:cNvSpPr>
          <p:nvPr>
            <p:ph type="body" sz="quarter" idx="13"/>
          </p:nvPr>
        </p:nvSpPr>
        <p:spPr/>
        <p:txBody>
          <a:bodyPr/>
          <a:lstStyle/>
          <a:p>
            <a:r>
              <a:rPr lang="nl-NL" dirty="0"/>
              <a:t>Ethologie</a:t>
            </a:r>
          </a:p>
        </p:txBody>
      </p:sp>
      <p:sp>
        <p:nvSpPr>
          <p:cNvPr id="5" name="Tijdelijke aanduiding voor tekst 4"/>
          <p:cNvSpPr>
            <a:spLocks noGrp="1"/>
          </p:cNvSpPr>
          <p:nvPr>
            <p:ph type="body" sz="quarter" idx="14"/>
          </p:nvPr>
        </p:nvSpPr>
        <p:spPr/>
        <p:txBody>
          <a:bodyPr/>
          <a:lstStyle/>
          <a:p>
            <a:r>
              <a:rPr lang="nl-NL" dirty="0"/>
              <a:t>Communicatie van de kat</a:t>
            </a:r>
          </a:p>
        </p:txBody>
      </p:sp>
      <p:grpSp>
        <p:nvGrpSpPr>
          <p:cNvPr id="7" name="Group 4"/>
          <p:cNvGrpSpPr>
            <a:grpSpLocks noChangeAspect="1"/>
          </p:cNvGrpSpPr>
          <p:nvPr/>
        </p:nvGrpSpPr>
        <p:grpSpPr bwMode="auto">
          <a:xfrm>
            <a:off x="6313488" y="365125"/>
            <a:ext cx="5313362" cy="3984625"/>
            <a:chOff x="3977" y="230"/>
            <a:chExt cx="3347" cy="2510"/>
          </a:xfrm>
        </p:grpSpPr>
        <p:sp>
          <p:nvSpPr>
            <p:cNvPr id="8" name="AutoShape 3"/>
            <p:cNvSpPr>
              <a:spLocks noChangeAspect="1" noChangeArrowheads="1" noTextEdit="1"/>
            </p:cNvSpPr>
            <p:nvPr/>
          </p:nvSpPr>
          <p:spPr bwMode="auto">
            <a:xfrm>
              <a:off x="3977" y="230"/>
              <a:ext cx="3347" cy="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5125"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77" y="230"/>
              <a:ext cx="3351" cy="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56672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173389"/>
          </a:xfrm>
        </p:spPr>
        <p:txBody>
          <a:bodyPr>
            <a:normAutofit/>
          </a:bodyPr>
          <a:lstStyle/>
          <a:p>
            <a:r>
              <a:rPr lang="nl-NL" sz="4000" dirty="0"/>
              <a:t>4.5 Angst en agressie</a:t>
            </a:r>
          </a:p>
        </p:txBody>
      </p:sp>
      <p:sp>
        <p:nvSpPr>
          <p:cNvPr id="3" name="Tijdelijke aanduiding voor inhoud 2"/>
          <p:cNvSpPr>
            <a:spLocks noGrp="1"/>
          </p:cNvSpPr>
          <p:nvPr>
            <p:ph idx="1"/>
          </p:nvPr>
        </p:nvSpPr>
        <p:spPr>
          <a:xfrm>
            <a:off x="838200" y="2030866"/>
            <a:ext cx="10515600" cy="4351338"/>
          </a:xfrm>
        </p:spPr>
        <p:txBody>
          <a:bodyPr/>
          <a:lstStyle/>
          <a:p>
            <a:r>
              <a:rPr lang="nl-NL" dirty="0"/>
              <a:t>Als een kat agressie laat zien, is het meestal bedoeld om het conflict te sussen en niet om uit te dagen. </a:t>
            </a:r>
          </a:p>
          <a:p>
            <a:r>
              <a:rPr lang="nl-NL" dirty="0"/>
              <a:t>Lukt het niet om elkaar te ontlopen, dan proberen katten eerst of één van hen afdruipt door elkaar strak aan te kijken. </a:t>
            </a:r>
          </a:p>
          <a:p>
            <a:r>
              <a:rPr lang="nl-NL" dirty="0"/>
              <a:t>Dit </a:t>
            </a:r>
            <a:r>
              <a:rPr lang="nl-NL" b="1" dirty="0"/>
              <a:t>fixeren</a:t>
            </a:r>
            <a:r>
              <a:rPr lang="nl-NL" dirty="0"/>
              <a:t> kunnen ze uren volhouden. </a:t>
            </a:r>
          </a:p>
          <a:p>
            <a:r>
              <a:rPr lang="nl-NL" dirty="0"/>
              <a:t>De kat die als eerste het oogcontact verbreekt, vertrekt. </a:t>
            </a:r>
          </a:p>
        </p:txBody>
      </p:sp>
      <p:sp>
        <p:nvSpPr>
          <p:cNvPr id="4" name="Tijdelijke aanduiding voor tekst 3"/>
          <p:cNvSpPr>
            <a:spLocks noGrp="1"/>
          </p:cNvSpPr>
          <p:nvPr>
            <p:ph type="body" sz="quarter" idx="13"/>
          </p:nvPr>
        </p:nvSpPr>
        <p:spPr/>
        <p:txBody>
          <a:bodyPr/>
          <a:lstStyle/>
          <a:p>
            <a:r>
              <a:rPr lang="nl-NL" dirty="0"/>
              <a:t>Ethologie</a:t>
            </a:r>
          </a:p>
        </p:txBody>
      </p:sp>
      <p:sp>
        <p:nvSpPr>
          <p:cNvPr id="5" name="Tijdelijke aanduiding voor tekst 4"/>
          <p:cNvSpPr>
            <a:spLocks noGrp="1"/>
          </p:cNvSpPr>
          <p:nvPr>
            <p:ph type="body" sz="quarter" idx="14"/>
          </p:nvPr>
        </p:nvSpPr>
        <p:spPr/>
        <p:txBody>
          <a:bodyPr/>
          <a:lstStyle/>
          <a:p>
            <a:r>
              <a:rPr lang="nl-NL" dirty="0"/>
              <a:t>Communicatie van de kat</a:t>
            </a:r>
          </a:p>
        </p:txBody>
      </p:sp>
    </p:spTree>
    <p:extLst>
      <p:ext uri="{BB962C8B-B14F-4D97-AF65-F5344CB8AC3E}">
        <p14:creationId xmlns:p14="http://schemas.microsoft.com/office/powerpoint/2010/main" val="1218920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042761"/>
          </a:xfrm>
        </p:spPr>
        <p:txBody>
          <a:bodyPr>
            <a:normAutofit/>
          </a:bodyPr>
          <a:lstStyle/>
          <a:p>
            <a:r>
              <a:rPr lang="nl-NL" sz="4000" dirty="0"/>
              <a:t>4.5 Angst en agressie</a:t>
            </a:r>
          </a:p>
        </p:txBody>
      </p:sp>
      <p:sp>
        <p:nvSpPr>
          <p:cNvPr id="3" name="Tijdelijke aanduiding voor inhoud 2"/>
          <p:cNvSpPr>
            <a:spLocks noGrp="1"/>
          </p:cNvSpPr>
          <p:nvPr>
            <p:ph idx="1"/>
          </p:nvPr>
        </p:nvSpPr>
        <p:spPr/>
        <p:txBody>
          <a:bodyPr/>
          <a:lstStyle/>
          <a:p>
            <a:pPr marL="0" indent="0">
              <a:buNone/>
            </a:pPr>
            <a:r>
              <a:rPr lang="nl-NL" dirty="0"/>
              <a:t>Lichaamshoudingen in een conflict</a:t>
            </a:r>
          </a:p>
          <a:p>
            <a:r>
              <a:rPr lang="nl-NL" dirty="0"/>
              <a:t>Vacht opzetten tijdens conflict zodat ze groter lijken. </a:t>
            </a:r>
          </a:p>
          <a:p>
            <a:r>
              <a:rPr lang="nl-NL" dirty="0"/>
              <a:t>Dreigen met ontblote tanden</a:t>
            </a:r>
          </a:p>
          <a:p>
            <a:r>
              <a:rPr lang="nl-NL" dirty="0"/>
              <a:t>Blazen en spugen. </a:t>
            </a:r>
          </a:p>
          <a:p>
            <a:r>
              <a:rPr lang="nl-NL" dirty="0"/>
              <a:t>Bij voldoende ruimte, rent één van de katten weg. Moet snel </a:t>
            </a:r>
            <a:r>
              <a:rPr lang="nl-NL" dirty="0" err="1"/>
              <a:t>ivm</a:t>
            </a:r>
            <a:r>
              <a:rPr lang="nl-NL" dirty="0"/>
              <a:t> andere kat die slaat of bijt. </a:t>
            </a:r>
          </a:p>
          <a:p>
            <a:r>
              <a:rPr lang="nl-NL" dirty="0"/>
              <a:t>Bij weinig ruimte steken er geen lichaamsdelen uit. </a:t>
            </a:r>
          </a:p>
          <a:p>
            <a:r>
              <a:rPr lang="nl-NL" dirty="0"/>
              <a:t>In het nauw op zij, zodat voor- en achterpoten gebruikt kunnen worden. </a:t>
            </a:r>
          </a:p>
        </p:txBody>
      </p:sp>
      <p:sp>
        <p:nvSpPr>
          <p:cNvPr id="4" name="Tijdelijke aanduiding voor tekst 3"/>
          <p:cNvSpPr>
            <a:spLocks noGrp="1"/>
          </p:cNvSpPr>
          <p:nvPr>
            <p:ph type="body" sz="quarter" idx="13"/>
          </p:nvPr>
        </p:nvSpPr>
        <p:spPr/>
        <p:txBody>
          <a:bodyPr/>
          <a:lstStyle/>
          <a:p>
            <a:r>
              <a:rPr lang="nl-NL" dirty="0"/>
              <a:t>Ethologie</a:t>
            </a:r>
          </a:p>
        </p:txBody>
      </p:sp>
      <p:sp>
        <p:nvSpPr>
          <p:cNvPr id="5" name="Tijdelijke aanduiding voor tekst 4"/>
          <p:cNvSpPr>
            <a:spLocks noGrp="1"/>
          </p:cNvSpPr>
          <p:nvPr>
            <p:ph type="body" sz="quarter" idx="14"/>
          </p:nvPr>
        </p:nvSpPr>
        <p:spPr/>
        <p:txBody>
          <a:bodyPr/>
          <a:lstStyle/>
          <a:p>
            <a:r>
              <a:rPr lang="nl-NL" dirty="0"/>
              <a:t>Communicatie van de kat</a:t>
            </a:r>
          </a:p>
        </p:txBody>
      </p:sp>
    </p:spTree>
    <p:extLst>
      <p:ext uri="{BB962C8B-B14F-4D97-AF65-F5344CB8AC3E}">
        <p14:creationId xmlns:p14="http://schemas.microsoft.com/office/powerpoint/2010/main" val="1686149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a:t>4.5 Angst en agressie</a:t>
            </a:r>
          </a:p>
        </p:txBody>
      </p:sp>
      <p:sp>
        <p:nvSpPr>
          <p:cNvPr id="3" name="Tijdelijke aanduiding voor inhoud 2"/>
          <p:cNvSpPr>
            <a:spLocks noGrp="1"/>
          </p:cNvSpPr>
          <p:nvPr>
            <p:ph idx="1"/>
          </p:nvPr>
        </p:nvSpPr>
        <p:spPr>
          <a:xfrm>
            <a:off x="838200" y="1582057"/>
            <a:ext cx="10515600" cy="4594906"/>
          </a:xfrm>
        </p:spPr>
        <p:txBody>
          <a:bodyPr/>
          <a:lstStyle/>
          <a:p>
            <a:pPr marL="0" indent="0">
              <a:buNone/>
            </a:pPr>
            <a:r>
              <a:rPr lang="nl-NL" dirty="0"/>
              <a:t>Onderwerpen en wegjagen</a:t>
            </a:r>
          </a:p>
          <a:p>
            <a:pPr marL="0" indent="0">
              <a:buNone/>
            </a:pPr>
            <a:endParaRPr lang="nl-NL" dirty="0"/>
          </a:p>
          <a:p>
            <a:r>
              <a:rPr lang="nl-NL" dirty="0"/>
              <a:t>Omrollen kan ook als onderwerpingsgebaar</a:t>
            </a:r>
          </a:p>
          <a:p>
            <a:pPr lvl="1" indent="-423863">
              <a:buFont typeface="Wingdings" panose="05000000000000000000" pitchFamily="2" charset="2"/>
              <a:buChar char="Ø"/>
            </a:pPr>
            <a:r>
              <a:rPr lang="nl-NL" dirty="0"/>
              <a:t>Bij seksueel gedrag tussen kater en poes</a:t>
            </a:r>
          </a:p>
          <a:p>
            <a:pPr lvl="1" indent="-423863">
              <a:buFont typeface="Wingdings" panose="05000000000000000000" pitchFamily="2" charset="2"/>
              <a:buChar char="Ø"/>
            </a:pPr>
            <a:r>
              <a:rPr lang="nl-NL" dirty="0"/>
              <a:t>Tussen twee katers; jonge kater die op rug rolt voor oudere kater</a:t>
            </a:r>
          </a:p>
          <a:p>
            <a:pPr marL="261937" lvl="1" indent="0">
              <a:buNone/>
            </a:pPr>
            <a:endParaRPr lang="nl-NL" dirty="0"/>
          </a:p>
          <a:p>
            <a:r>
              <a:rPr lang="nl-NL" dirty="0"/>
              <a:t>Zelfverzekerde kat loopt op ander af</a:t>
            </a:r>
          </a:p>
          <a:p>
            <a:pPr lvl="1" indent="-423863">
              <a:buFont typeface="Wingdings" panose="05000000000000000000" pitchFamily="2" charset="2"/>
              <a:buChar char="Ø"/>
            </a:pPr>
            <a:r>
              <a:rPr lang="nl-NL" dirty="0"/>
              <a:t>Achterhand hoger dan de rest van het lichaam, staart naar beneden, nek uitgestrekt, kop laag in verlengde van rug, pupillen smal, snorharen naar voren, oren naar opzij of naar voren. </a:t>
            </a:r>
          </a:p>
        </p:txBody>
      </p:sp>
      <p:sp>
        <p:nvSpPr>
          <p:cNvPr id="4" name="Tijdelijke aanduiding voor tekst 3"/>
          <p:cNvSpPr>
            <a:spLocks noGrp="1"/>
          </p:cNvSpPr>
          <p:nvPr>
            <p:ph type="body" sz="quarter" idx="13"/>
          </p:nvPr>
        </p:nvSpPr>
        <p:spPr/>
        <p:txBody>
          <a:bodyPr/>
          <a:lstStyle/>
          <a:p>
            <a:r>
              <a:rPr lang="nl-NL" dirty="0"/>
              <a:t>Ethologie</a:t>
            </a:r>
          </a:p>
        </p:txBody>
      </p:sp>
      <p:sp>
        <p:nvSpPr>
          <p:cNvPr id="5" name="Tijdelijke aanduiding voor tekst 4"/>
          <p:cNvSpPr>
            <a:spLocks noGrp="1"/>
          </p:cNvSpPr>
          <p:nvPr>
            <p:ph type="body" sz="quarter" idx="14"/>
          </p:nvPr>
        </p:nvSpPr>
        <p:spPr/>
        <p:txBody>
          <a:bodyPr/>
          <a:lstStyle/>
          <a:p>
            <a:r>
              <a:rPr lang="nl-NL" dirty="0"/>
              <a:t>Communicatie van de kat</a:t>
            </a:r>
          </a:p>
        </p:txBody>
      </p:sp>
    </p:spTree>
    <p:extLst>
      <p:ext uri="{BB962C8B-B14F-4D97-AF65-F5344CB8AC3E}">
        <p14:creationId xmlns:p14="http://schemas.microsoft.com/office/powerpoint/2010/main" val="2463992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086304"/>
          </a:xfrm>
        </p:spPr>
        <p:txBody>
          <a:bodyPr>
            <a:normAutofit/>
          </a:bodyPr>
          <a:lstStyle/>
          <a:p>
            <a:r>
              <a:rPr lang="nl-NL" sz="4000" dirty="0"/>
              <a:t>4.5 Angst en agressie</a:t>
            </a:r>
          </a:p>
        </p:txBody>
      </p:sp>
      <p:sp>
        <p:nvSpPr>
          <p:cNvPr id="3" name="Tijdelijke aanduiding voor inhoud 2"/>
          <p:cNvSpPr>
            <a:spLocks noGrp="1"/>
          </p:cNvSpPr>
          <p:nvPr>
            <p:ph idx="1"/>
          </p:nvPr>
        </p:nvSpPr>
        <p:spPr/>
        <p:txBody>
          <a:bodyPr/>
          <a:lstStyle/>
          <a:p>
            <a:pPr marL="0" indent="0">
              <a:buNone/>
            </a:pPr>
            <a:r>
              <a:rPr lang="nl-NL" dirty="0"/>
              <a:t>Territorium</a:t>
            </a:r>
          </a:p>
          <a:p>
            <a:pPr marL="0" indent="0">
              <a:buNone/>
            </a:pPr>
            <a:endParaRPr lang="nl-NL" dirty="0"/>
          </a:p>
          <a:p>
            <a:r>
              <a:rPr lang="nl-NL" dirty="0"/>
              <a:t>Eigen terrein is erg belangrijk</a:t>
            </a:r>
          </a:p>
          <a:p>
            <a:r>
              <a:rPr lang="nl-NL" dirty="0"/>
              <a:t>Huis en tuin zijn territorium, soms de buurt. </a:t>
            </a:r>
          </a:p>
          <a:p>
            <a:r>
              <a:rPr lang="nl-NL" dirty="0"/>
              <a:t>Katten gebruiken geuren om aan te geven wie welk gebied heeft. Controle vindt voortdurend plaats. Kat kan hierbij </a:t>
            </a:r>
            <a:r>
              <a:rPr lang="nl-NL" dirty="0" err="1"/>
              <a:t>flehmen</a:t>
            </a:r>
            <a:r>
              <a:rPr lang="nl-NL" dirty="0"/>
              <a:t>. </a:t>
            </a:r>
          </a:p>
          <a:p>
            <a:endParaRPr lang="nl-NL" dirty="0"/>
          </a:p>
        </p:txBody>
      </p:sp>
      <p:sp>
        <p:nvSpPr>
          <p:cNvPr id="4" name="Tijdelijke aanduiding voor tekst 3"/>
          <p:cNvSpPr>
            <a:spLocks noGrp="1"/>
          </p:cNvSpPr>
          <p:nvPr>
            <p:ph type="body" sz="quarter" idx="13"/>
          </p:nvPr>
        </p:nvSpPr>
        <p:spPr/>
        <p:txBody>
          <a:bodyPr/>
          <a:lstStyle/>
          <a:p>
            <a:r>
              <a:rPr lang="nl-NL" dirty="0"/>
              <a:t>Ethologie</a:t>
            </a:r>
          </a:p>
        </p:txBody>
      </p:sp>
      <p:sp>
        <p:nvSpPr>
          <p:cNvPr id="5" name="Tijdelijke aanduiding voor tekst 4"/>
          <p:cNvSpPr>
            <a:spLocks noGrp="1"/>
          </p:cNvSpPr>
          <p:nvPr>
            <p:ph type="body" sz="quarter" idx="14"/>
          </p:nvPr>
        </p:nvSpPr>
        <p:spPr/>
        <p:txBody>
          <a:bodyPr/>
          <a:lstStyle/>
          <a:p>
            <a:r>
              <a:rPr lang="nl-NL" dirty="0"/>
              <a:t>Communicatie van de kat</a:t>
            </a:r>
          </a:p>
        </p:txBody>
      </p:sp>
    </p:spTree>
    <p:extLst>
      <p:ext uri="{BB962C8B-B14F-4D97-AF65-F5344CB8AC3E}">
        <p14:creationId xmlns:p14="http://schemas.microsoft.com/office/powerpoint/2010/main" val="1175309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868589"/>
          </a:xfrm>
        </p:spPr>
        <p:txBody>
          <a:bodyPr>
            <a:normAutofit/>
          </a:bodyPr>
          <a:lstStyle/>
          <a:p>
            <a:r>
              <a:rPr lang="nl-NL" sz="4000" dirty="0"/>
              <a:t>4.6 Stress</a:t>
            </a:r>
          </a:p>
        </p:txBody>
      </p:sp>
      <p:sp>
        <p:nvSpPr>
          <p:cNvPr id="3" name="Tijdelijke aanduiding voor inhoud 2"/>
          <p:cNvSpPr>
            <a:spLocks noGrp="1"/>
          </p:cNvSpPr>
          <p:nvPr>
            <p:ph idx="1"/>
          </p:nvPr>
        </p:nvSpPr>
        <p:spPr>
          <a:xfrm>
            <a:off x="838200" y="1378856"/>
            <a:ext cx="10515600" cy="4977493"/>
          </a:xfrm>
        </p:spPr>
        <p:txBody>
          <a:bodyPr>
            <a:normAutofit lnSpcReduction="10000"/>
          </a:bodyPr>
          <a:lstStyle/>
          <a:p>
            <a:pPr marL="0" indent="0">
              <a:buNone/>
            </a:pPr>
            <a:r>
              <a:rPr lang="nl-NL" dirty="0"/>
              <a:t>Veel voorkomende stresssignalen bij katten zijn:</a:t>
            </a:r>
          </a:p>
          <a:p>
            <a:pPr marL="0" indent="0">
              <a:buNone/>
            </a:pPr>
            <a:endParaRPr lang="nl-NL" dirty="0"/>
          </a:p>
          <a:p>
            <a:r>
              <a:rPr lang="nl-NL" dirty="0"/>
              <a:t>Gapen</a:t>
            </a:r>
          </a:p>
          <a:p>
            <a:r>
              <a:rPr lang="nl-NL" dirty="0"/>
              <a:t>Tongelen</a:t>
            </a:r>
          </a:p>
          <a:p>
            <a:r>
              <a:rPr lang="nl-NL" dirty="0"/>
              <a:t>Bek aflikken</a:t>
            </a:r>
          </a:p>
          <a:p>
            <a:r>
              <a:rPr lang="nl-NL" dirty="0"/>
              <a:t>Krabben</a:t>
            </a:r>
          </a:p>
          <a:p>
            <a:r>
              <a:rPr lang="nl-NL" dirty="0"/>
              <a:t>Uitrekken</a:t>
            </a:r>
          </a:p>
          <a:p>
            <a:r>
              <a:rPr lang="nl-NL" dirty="0"/>
              <a:t>Voorpoot heffen</a:t>
            </a:r>
          </a:p>
          <a:p>
            <a:r>
              <a:rPr lang="nl-NL" dirty="0"/>
              <a:t>Zweten</a:t>
            </a:r>
          </a:p>
          <a:p>
            <a:r>
              <a:rPr lang="nl-NL" dirty="0"/>
              <a:t>Acuut haren loslaten</a:t>
            </a:r>
          </a:p>
        </p:txBody>
      </p:sp>
      <p:sp>
        <p:nvSpPr>
          <p:cNvPr id="4" name="Tijdelijke aanduiding voor tekst 3"/>
          <p:cNvSpPr>
            <a:spLocks noGrp="1"/>
          </p:cNvSpPr>
          <p:nvPr>
            <p:ph type="body" sz="quarter" idx="13"/>
          </p:nvPr>
        </p:nvSpPr>
        <p:spPr/>
        <p:txBody>
          <a:bodyPr/>
          <a:lstStyle/>
          <a:p>
            <a:r>
              <a:rPr lang="nl-NL" dirty="0"/>
              <a:t>Ethologie</a:t>
            </a:r>
          </a:p>
        </p:txBody>
      </p:sp>
      <p:sp>
        <p:nvSpPr>
          <p:cNvPr id="5" name="Tijdelijke aanduiding voor tekst 4"/>
          <p:cNvSpPr>
            <a:spLocks noGrp="1"/>
          </p:cNvSpPr>
          <p:nvPr>
            <p:ph type="body" sz="quarter" idx="14"/>
          </p:nvPr>
        </p:nvSpPr>
        <p:spPr/>
        <p:txBody>
          <a:bodyPr/>
          <a:lstStyle/>
          <a:p>
            <a:r>
              <a:rPr lang="nl-NL" dirty="0"/>
              <a:t>Communicatie van de kat</a:t>
            </a:r>
          </a:p>
        </p:txBody>
      </p:sp>
    </p:spTree>
    <p:extLst>
      <p:ext uri="{BB962C8B-B14F-4D97-AF65-F5344CB8AC3E}">
        <p14:creationId xmlns:p14="http://schemas.microsoft.com/office/powerpoint/2010/main" val="3892757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912132"/>
          </a:xfrm>
        </p:spPr>
        <p:txBody>
          <a:bodyPr>
            <a:normAutofit/>
          </a:bodyPr>
          <a:lstStyle/>
          <a:p>
            <a:r>
              <a:rPr lang="nl-NL" sz="4000" dirty="0"/>
              <a:t>4.6 Stress</a:t>
            </a:r>
          </a:p>
        </p:txBody>
      </p:sp>
      <p:sp>
        <p:nvSpPr>
          <p:cNvPr id="3" name="Tijdelijke aanduiding voor inhoud 2"/>
          <p:cNvSpPr>
            <a:spLocks noGrp="1"/>
          </p:cNvSpPr>
          <p:nvPr>
            <p:ph idx="1"/>
          </p:nvPr>
        </p:nvSpPr>
        <p:spPr>
          <a:xfrm>
            <a:off x="838200" y="1825625"/>
            <a:ext cx="5649686" cy="4351338"/>
          </a:xfrm>
        </p:spPr>
        <p:txBody>
          <a:bodyPr/>
          <a:lstStyle/>
          <a:p>
            <a:r>
              <a:rPr lang="nl-NL" dirty="0"/>
              <a:t>Het is de situatie waarin het gedrag plaatsvindt die bepaalt of het om een stresssignaal gaat. </a:t>
            </a:r>
          </a:p>
          <a:p>
            <a:r>
              <a:rPr lang="nl-NL" dirty="0"/>
              <a:t>Er is bij stress altijd sprake van een contact met iets of iemand.</a:t>
            </a:r>
          </a:p>
        </p:txBody>
      </p:sp>
      <p:sp>
        <p:nvSpPr>
          <p:cNvPr id="4" name="Tijdelijke aanduiding voor tekst 3"/>
          <p:cNvSpPr>
            <a:spLocks noGrp="1"/>
          </p:cNvSpPr>
          <p:nvPr>
            <p:ph type="body" sz="quarter" idx="13"/>
          </p:nvPr>
        </p:nvSpPr>
        <p:spPr/>
        <p:txBody>
          <a:bodyPr/>
          <a:lstStyle/>
          <a:p>
            <a:r>
              <a:rPr lang="nl-NL" dirty="0"/>
              <a:t>Ethologie</a:t>
            </a:r>
          </a:p>
        </p:txBody>
      </p:sp>
      <p:sp>
        <p:nvSpPr>
          <p:cNvPr id="5" name="Tijdelijke aanduiding voor tekst 4"/>
          <p:cNvSpPr>
            <a:spLocks noGrp="1"/>
          </p:cNvSpPr>
          <p:nvPr>
            <p:ph type="body" sz="quarter" idx="14"/>
          </p:nvPr>
        </p:nvSpPr>
        <p:spPr/>
        <p:txBody>
          <a:bodyPr/>
          <a:lstStyle/>
          <a:p>
            <a:r>
              <a:rPr lang="nl-NL" dirty="0"/>
              <a:t>Communicatie van de kat</a:t>
            </a:r>
          </a:p>
        </p:txBody>
      </p:sp>
      <p:grpSp>
        <p:nvGrpSpPr>
          <p:cNvPr id="7" name="Group 4"/>
          <p:cNvGrpSpPr>
            <a:grpSpLocks noChangeAspect="1"/>
          </p:cNvGrpSpPr>
          <p:nvPr/>
        </p:nvGrpSpPr>
        <p:grpSpPr bwMode="auto">
          <a:xfrm>
            <a:off x="7118350" y="0"/>
            <a:ext cx="5073650" cy="6858000"/>
            <a:chOff x="4484" y="0"/>
            <a:chExt cx="3196" cy="4320"/>
          </a:xfrm>
        </p:grpSpPr>
        <p:sp>
          <p:nvSpPr>
            <p:cNvPr id="8" name="AutoShape 3"/>
            <p:cNvSpPr>
              <a:spLocks noChangeAspect="1" noChangeArrowheads="1" noTextEdit="1"/>
            </p:cNvSpPr>
            <p:nvPr/>
          </p:nvSpPr>
          <p:spPr bwMode="auto">
            <a:xfrm>
              <a:off x="4484" y="0"/>
              <a:ext cx="319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6149"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84" y="0"/>
              <a:ext cx="3200" cy="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00010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a:t>Communicatie van de kat</a:t>
            </a:r>
          </a:p>
        </p:txBody>
      </p:sp>
      <p:sp>
        <p:nvSpPr>
          <p:cNvPr id="3" name="Tijdelijke aanduiding voor inhoud 2"/>
          <p:cNvSpPr>
            <a:spLocks noGrp="1"/>
          </p:cNvSpPr>
          <p:nvPr>
            <p:ph idx="1"/>
          </p:nvPr>
        </p:nvSpPr>
        <p:spPr/>
        <p:txBody>
          <a:bodyPr/>
          <a:lstStyle/>
          <a:p>
            <a:r>
              <a:rPr lang="nl-NL" dirty="0"/>
              <a:t>Lichaamstaal</a:t>
            </a:r>
          </a:p>
          <a:p>
            <a:r>
              <a:rPr lang="nl-NL" dirty="0"/>
              <a:t>De kat van top tot teen</a:t>
            </a:r>
          </a:p>
          <a:p>
            <a:r>
              <a:rPr lang="nl-NL" dirty="0"/>
              <a:t>De stem</a:t>
            </a:r>
          </a:p>
          <a:p>
            <a:r>
              <a:rPr lang="nl-NL" dirty="0"/>
              <a:t>Angst en agressie</a:t>
            </a:r>
          </a:p>
          <a:p>
            <a:r>
              <a:rPr lang="nl-NL" dirty="0"/>
              <a:t>Stress </a:t>
            </a:r>
          </a:p>
        </p:txBody>
      </p:sp>
      <p:sp>
        <p:nvSpPr>
          <p:cNvPr id="8" name="Tijdelijke aanduiding voor tekst 3"/>
          <p:cNvSpPr>
            <a:spLocks noGrp="1"/>
          </p:cNvSpPr>
          <p:nvPr>
            <p:ph type="body" sz="quarter" idx="13"/>
          </p:nvPr>
        </p:nvSpPr>
        <p:spPr>
          <a:xfrm>
            <a:off x="838200" y="6356350"/>
            <a:ext cx="2743200" cy="365125"/>
          </a:xfrm>
        </p:spPr>
        <p:txBody>
          <a:bodyPr/>
          <a:lstStyle/>
          <a:p>
            <a:r>
              <a:rPr lang="nl-NL" dirty="0"/>
              <a:t>Ethologie</a:t>
            </a:r>
          </a:p>
        </p:txBody>
      </p:sp>
      <p:sp>
        <p:nvSpPr>
          <p:cNvPr id="9" name="Tijdelijke aanduiding voor tekst 4"/>
          <p:cNvSpPr>
            <a:spLocks noGrp="1"/>
          </p:cNvSpPr>
          <p:nvPr>
            <p:ph type="body" sz="quarter" idx="14"/>
          </p:nvPr>
        </p:nvSpPr>
        <p:spPr>
          <a:xfrm>
            <a:off x="8610600" y="6356350"/>
            <a:ext cx="2743200" cy="365125"/>
          </a:xfrm>
        </p:spPr>
        <p:txBody>
          <a:bodyPr/>
          <a:lstStyle/>
          <a:p>
            <a:r>
              <a:rPr lang="nl-NL" dirty="0"/>
              <a:t>Communicatie van de kat</a:t>
            </a:r>
          </a:p>
        </p:txBody>
      </p:sp>
    </p:spTree>
    <p:extLst>
      <p:ext uri="{BB962C8B-B14F-4D97-AF65-F5344CB8AC3E}">
        <p14:creationId xmlns:p14="http://schemas.microsoft.com/office/powerpoint/2010/main" val="839354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a:t>Opdracht</a:t>
            </a:r>
          </a:p>
        </p:txBody>
      </p:sp>
      <p:sp>
        <p:nvSpPr>
          <p:cNvPr id="3" name="Tijdelijke aanduiding voor inhoud 2"/>
          <p:cNvSpPr>
            <a:spLocks noGrp="1"/>
          </p:cNvSpPr>
          <p:nvPr>
            <p:ph idx="1"/>
          </p:nvPr>
        </p:nvSpPr>
        <p:spPr/>
        <p:txBody>
          <a:bodyPr/>
          <a:lstStyle/>
          <a:p>
            <a:r>
              <a:rPr lang="nl-NL" dirty="0"/>
              <a:t>Kijk de film ‘</a:t>
            </a:r>
            <a:r>
              <a:rPr lang="nl-NL" dirty="0">
                <a:hlinkClick r:id="rId2"/>
              </a:rPr>
              <a:t>Tijger op je dak</a:t>
            </a:r>
            <a:r>
              <a:rPr lang="nl-NL" dirty="0"/>
              <a:t>’ van </a:t>
            </a:r>
            <a:r>
              <a:rPr lang="nl-NL" dirty="0" err="1"/>
              <a:t>Desmond</a:t>
            </a:r>
            <a:r>
              <a:rPr lang="nl-NL" dirty="0"/>
              <a:t> Morris.</a:t>
            </a:r>
          </a:p>
          <a:p>
            <a:r>
              <a:rPr lang="nl-NL" dirty="0"/>
              <a:t>Verwerk hetgeen je ziet in een verslag. Gebruik hierbij afbeeldingen. </a:t>
            </a:r>
          </a:p>
          <a:p>
            <a:r>
              <a:rPr lang="nl-NL" dirty="0"/>
              <a:t>Beschrijf in je verslag ook de leden van de familie ‘</a:t>
            </a:r>
            <a:r>
              <a:rPr lang="nl-NL" dirty="0" err="1"/>
              <a:t>Felidae</a:t>
            </a:r>
            <a:r>
              <a:rPr lang="nl-NL" dirty="0"/>
              <a:t>’. </a:t>
            </a:r>
          </a:p>
          <a:p>
            <a:endParaRPr lang="nl-NL" dirty="0"/>
          </a:p>
        </p:txBody>
      </p:sp>
      <p:sp>
        <p:nvSpPr>
          <p:cNvPr id="4" name="Tijdelijke aanduiding voor tekst 3"/>
          <p:cNvSpPr>
            <a:spLocks noGrp="1"/>
          </p:cNvSpPr>
          <p:nvPr>
            <p:ph type="body" sz="quarter" idx="13"/>
          </p:nvPr>
        </p:nvSpPr>
        <p:spPr/>
        <p:txBody>
          <a:bodyPr/>
          <a:lstStyle/>
          <a:p>
            <a:r>
              <a:rPr lang="nl-NL" dirty="0"/>
              <a:t>Ethologie</a:t>
            </a:r>
          </a:p>
        </p:txBody>
      </p:sp>
      <p:sp>
        <p:nvSpPr>
          <p:cNvPr id="5" name="Tijdelijke aanduiding voor tekst 4"/>
          <p:cNvSpPr>
            <a:spLocks noGrp="1"/>
          </p:cNvSpPr>
          <p:nvPr>
            <p:ph type="body" sz="quarter" idx="14"/>
          </p:nvPr>
        </p:nvSpPr>
        <p:spPr/>
        <p:txBody>
          <a:bodyPr/>
          <a:lstStyle/>
          <a:p>
            <a:r>
              <a:rPr lang="nl-NL" dirty="0"/>
              <a:t>Communicatie van de kat</a:t>
            </a:r>
          </a:p>
        </p:txBody>
      </p:sp>
    </p:spTree>
    <p:extLst>
      <p:ext uri="{BB962C8B-B14F-4D97-AF65-F5344CB8AC3E}">
        <p14:creationId xmlns:p14="http://schemas.microsoft.com/office/powerpoint/2010/main" val="528332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a:t>4.1 Oriëntatie</a:t>
            </a:r>
          </a:p>
        </p:txBody>
      </p:sp>
      <p:sp>
        <p:nvSpPr>
          <p:cNvPr id="3" name="Tijdelijke aanduiding voor inhoud 2"/>
          <p:cNvSpPr>
            <a:spLocks noGrp="1"/>
          </p:cNvSpPr>
          <p:nvPr>
            <p:ph idx="1"/>
          </p:nvPr>
        </p:nvSpPr>
        <p:spPr>
          <a:xfrm>
            <a:off x="6400800" y="1825625"/>
            <a:ext cx="4953000" cy="4351338"/>
          </a:xfrm>
        </p:spPr>
        <p:txBody>
          <a:bodyPr>
            <a:normAutofit/>
          </a:bodyPr>
          <a:lstStyle/>
          <a:p>
            <a:r>
              <a:rPr lang="nl-NL" dirty="0"/>
              <a:t>De kat is aanbeden, gevreesd en vertroeteld</a:t>
            </a:r>
          </a:p>
          <a:p>
            <a:r>
              <a:rPr lang="nl-NL" dirty="0"/>
              <a:t>Niet precies bekend hoe de kat een huisdier is geworden</a:t>
            </a:r>
          </a:p>
          <a:p>
            <a:r>
              <a:rPr lang="nl-NL" dirty="0"/>
              <a:t>Solitair, maar toch graag bij mensen</a:t>
            </a:r>
          </a:p>
          <a:p>
            <a:r>
              <a:rPr lang="nl-NL" dirty="0"/>
              <a:t>Gedomesticeerd of toch niet?</a:t>
            </a:r>
          </a:p>
          <a:p>
            <a:r>
              <a:rPr lang="nl-NL" dirty="0"/>
              <a:t>Gedragsproblemen bij katten neemt toe</a:t>
            </a:r>
          </a:p>
        </p:txBody>
      </p:sp>
      <p:sp>
        <p:nvSpPr>
          <p:cNvPr id="4" name="Tijdelijke aanduiding voor tekst 3"/>
          <p:cNvSpPr>
            <a:spLocks noGrp="1"/>
          </p:cNvSpPr>
          <p:nvPr>
            <p:ph type="body" sz="quarter" idx="13"/>
          </p:nvPr>
        </p:nvSpPr>
        <p:spPr/>
        <p:txBody>
          <a:bodyPr/>
          <a:lstStyle/>
          <a:p>
            <a:r>
              <a:rPr lang="nl-NL" dirty="0"/>
              <a:t>Ethologie</a:t>
            </a:r>
          </a:p>
        </p:txBody>
      </p:sp>
      <p:sp>
        <p:nvSpPr>
          <p:cNvPr id="5" name="Tijdelijke aanduiding voor tekst 4"/>
          <p:cNvSpPr>
            <a:spLocks noGrp="1"/>
          </p:cNvSpPr>
          <p:nvPr>
            <p:ph type="body" sz="quarter" idx="14"/>
          </p:nvPr>
        </p:nvSpPr>
        <p:spPr/>
        <p:txBody>
          <a:bodyPr/>
          <a:lstStyle/>
          <a:p>
            <a:r>
              <a:rPr lang="nl-NL" dirty="0"/>
              <a:t>Communicatie van de kat</a:t>
            </a:r>
          </a:p>
        </p:txBody>
      </p:sp>
      <p:grpSp>
        <p:nvGrpSpPr>
          <p:cNvPr id="6" name="Group 4"/>
          <p:cNvGrpSpPr>
            <a:grpSpLocks noChangeAspect="1"/>
          </p:cNvGrpSpPr>
          <p:nvPr/>
        </p:nvGrpSpPr>
        <p:grpSpPr bwMode="auto">
          <a:xfrm>
            <a:off x="966788" y="1825625"/>
            <a:ext cx="5229225" cy="3922713"/>
            <a:chOff x="609" y="1150"/>
            <a:chExt cx="3294" cy="2471"/>
          </a:xfrm>
        </p:grpSpPr>
        <p:sp>
          <p:nvSpPr>
            <p:cNvPr id="8" name="AutoShape 3"/>
            <p:cNvSpPr>
              <a:spLocks noChangeAspect="1" noChangeArrowheads="1" noTextEdit="1"/>
            </p:cNvSpPr>
            <p:nvPr/>
          </p:nvSpPr>
          <p:spPr bwMode="auto">
            <a:xfrm>
              <a:off x="609" y="1150"/>
              <a:ext cx="3294" cy="2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1029"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 y="1150"/>
              <a:ext cx="3298" cy="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33852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a:t>4.2 Lichaamstaal</a:t>
            </a:r>
          </a:p>
        </p:txBody>
      </p:sp>
      <p:sp>
        <p:nvSpPr>
          <p:cNvPr id="3" name="Tijdelijke aanduiding voor inhoud 2"/>
          <p:cNvSpPr>
            <a:spLocks noGrp="1"/>
          </p:cNvSpPr>
          <p:nvPr>
            <p:ph idx="1"/>
          </p:nvPr>
        </p:nvSpPr>
        <p:spPr/>
        <p:txBody>
          <a:bodyPr/>
          <a:lstStyle/>
          <a:p>
            <a:r>
              <a:rPr lang="nl-NL" dirty="0"/>
              <a:t>Een kat communiceert met de verschillende onderdelen van zijn lichaam: de staart, de vacht, de oren, de ogen en ook de snorharen.</a:t>
            </a:r>
          </a:p>
          <a:p>
            <a:r>
              <a:rPr lang="nl-NL" dirty="0"/>
              <a:t>Een kat heeft minder signalen om te communiceren dan een hond</a:t>
            </a:r>
          </a:p>
          <a:p>
            <a:r>
              <a:rPr lang="nl-NL" dirty="0"/>
              <a:t>Behalve lichaamstaal gebruikt de kat ook zijn stem en geuren om te communiceren. </a:t>
            </a:r>
          </a:p>
          <a:p>
            <a:r>
              <a:rPr lang="nl-NL" dirty="0"/>
              <a:t>Totale houding van het dier is de communicatie</a:t>
            </a:r>
          </a:p>
        </p:txBody>
      </p:sp>
      <p:sp>
        <p:nvSpPr>
          <p:cNvPr id="4" name="Tijdelijke aanduiding voor tekst 3"/>
          <p:cNvSpPr>
            <a:spLocks noGrp="1"/>
          </p:cNvSpPr>
          <p:nvPr>
            <p:ph type="body" sz="quarter" idx="13"/>
          </p:nvPr>
        </p:nvSpPr>
        <p:spPr/>
        <p:txBody>
          <a:bodyPr/>
          <a:lstStyle/>
          <a:p>
            <a:r>
              <a:rPr lang="nl-NL" dirty="0"/>
              <a:t>Ethologie</a:t>
            </a:r>
          </a:p>
        </p:txBody>
      </p:sp>
      <p:sp>
        <p:nvSpPr>
          <p:cNvPr id="5" name="Tijdelijke aanduiding voor tekst 4"/>
          <p:cNvSpPr>
            <a:spLocks noGrp="1"/>
          </p:cNvSpPr>
          <p:nvPr>
            <p:ph type="body" sz="quarter" idx="14"/>
          </p:nvPr>
        </p:nvSpPr>
        <p:spPr/>
        <p:txBody>
          <a:bodyPr/>
          <a:lstStyle/>
          <a:p>
            <a:r>
              <a:rPr lang="nl-NL" dirty="0"/>
              <a:t>Communicatie van de kat</a:t>
            </a:r>
          </a:p>
        </p:txBody>
      </p:sp>
    </p:spTree>
    <p:extLst>
      <p:ext uri="{BB962C8B-B14F-4D97-AF65-F5344CB8AC3E}">
        <p14:creationId xmlns:p14="http://schemas.microsoft.com/office/powerpoint/2010/main" val="3916126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984704"/>
          </a:xfrm>
        </p:spPr>
        <p:txBody>
          <a:bodyPr>
            <a:normAutofit/>
          </a:bodyPr>
          <a:lstStyle/>
          <a:p>
            <a:r>
              <a:rPr lang="nl-NL" sz="4000" dirty="0"/>
              <a:t>4.2 Lichaamstaal</a:t>
            </a:r>
          </a:p>
        </p:txBody>
      </p:sp>
      <p:sp>
        <p:nvSpPr>
          <p:cNvPr id="3" name="Tijdelijke aanduiding voor inhoud 2"/>
          <p:cNvSpPr>
            <a:spLocks noGrp="1"/>
          </p:cNvSpPr>
          <p:nvPr>
            <p:ph idx="1"/>
          </p:nvPr>
        </p:nvSpPr>
        <p:spPr/>
        <p:txBody>
          <a:bodyPr/>
          <a:lstStyle/>
          <a:p>
            <a:r>
              <a:rPr lang="nl-NL" dirty="0"/>
              <a:t>Het gehoor is het belangrijkste </a:t>
            </a:r>
          </a:p>
          <a:p>
            <a:pPr marL="0" indent="0">
              <a:buNone/>
              <a:tabLst>
                <a:tab pos="261938" algn="l"/>
              </a:tabLst>
            </a:pPr>
            <a:r>
              <a:rPr lang="nl-NL" dirty="0"/>
              <a:t>	zintuig van een kat.</a:t>
            </a:r>
          </a:p>
          <a:p>
            <a:pPr marL="0" indent="0">
              <a:buNone/>
              <a:tabLst>
                <a:tab pos="261938" algn="l"/>
              </a:tabLst>
            </a:pPr>
            <a:endParaRPr lang="nl-NL" dirty="0"/>
          </a:p>
          <a:p>
            <a:r>
              <a:rPr lang="nl-NL" dirty="0"/>
              <a:t>De stand van de oren zegt veel </a:t>
            </a:r>
          </a:p>
          <a:p>
            <a:pPr marL="261938" indent="0">
              <a:buNone/>
            </a:pPr>
            <a:r>
              <a:rPr lang="nl-NL" dirty="0"/>
              <a:t>over de stemming van de kat.</a:t>
            </a:r>
          </a:p>
          <a:p>
            <a:pPr lvl="1" indent="-423863">
              <a:buFont typeface="Wingdings" panose="05000000000000000000" pitchFamily="2" charset="2"/>
              <a:buChar char="Ø"/>
            </a:pPr>
            <a:r>
              <a:rPr lang="nl-NL" dirty="0"/>
              <a:t>Hoe platter de oren, hoe angstiger de kat. </a:t>
            </a:r>
          </a:p>
          <a:p>
            <a:pPr lvl="1" indent="-423863">
              <a:buFont typeface="Wingdings" panose="05000000000000000000" pitchFamily="2" charset="2"/>
              <a:buChar char="Ø"/>
            </a:pPr>
            <a:r>
              <a:rPr lang="nl-NL" dirty="0"/>
              <a:t>Hoe meer rechtop, waarbij de achterkant van de oren te zien is, hoe bozer hij is. </a:t>
            </a:r>
          </a:p>
          <a:p>
            <a:pPr lvl="1" indent="-423863">
              <a:buFont typeface="Wingdings" panose="05000000000000000000" pitchFamily="2" charset="2"/>
              <a:buChar char="Ø"/>
            </a:pPr>
            <a:r>
              <a:rPr lang="nl-NL" dirty="0"/>
              <a:t>Tijdens het loeren op de prooi legt de kat ook zijn oren plat. </a:t>
            </a:r>
          </a:p>
        </p:txBody>
      </p:sp>
      <p:sp>
        <p:nvSpPr>
          <p:cNvPr id="4" name="Tijdelijke aanduiding voor tekst 3"/>
          <p:cNvSpPr>
            <a:spLocks noGrp="1"/>
          </p:cNvSpPr>
          <p:nvPr>
            <p:ph type="body" sz="quarter" idx="13"/>
          </p:nvPr>
        </p:nvSpPr>
        <p:spPr/>
        <p:txBody>
          <a:bodyPr/>
          <a:lstStyle/>
          <a:p>
            <a:r>
              <a:rPr lang="nl-NL" dirty="0"/>
              <a:t>Ethologie</a:t>
            </a:r>
          </a:p>
        </p:txBody>
      </p:sp>
      <p:sp>
        <p:nvSpPr>
          <p:cNvPr id="5" name="Tijdelijke aanduiding voor tekst 4"/>
          <p:cNvSpPr>
            <a:spLocks noGrp="1"/>
          </p:cNvSpPr>
          <p:nvPr>
            <p:ph type="body" sz="quarter" idx="14"/>
          </p:nvPr>
        </p:nvSpPr>
        <p:spPr/>
        <p:txBody>
          <a:bodyPr/>
          <a:lstStyle/>
          <a:p>
            <a:r>
              <a:rPr lang="nl-NL" dirty="0"/>
              <a:t>Communicatie van de kat</a:t>
            </a:r>
          </a:p>
        </p:txBody>
      </p:sp>
      <p:grpSp>
        <p:nvGrpSpPr>
          <p:cNvPr id="7" name="Group 4"/>
          <p:cNvGrpSpPr>
            <a:grpSpLocks noChangeAspect="1"/>
          </p:cNvGrpSpPr>
          <p:nvPr/>
        </p:nvGrpSpPr>
        <p:grpSpPr bwMode="auto">
          <a:xfrm>
            <a:off x="6880225" y="592138"/>
            <a:ext cx="4765675" cy="3573462"/>
            <a:chOff x="4334" y="373"/>
            <a:chExt cx="3002" cy="2251"/>
          </a:xfrm>
        </p:grpSpPr>
        <p:sp>
          <p:nvSpPr>
            <p:cNvPr id="8" name="AutoShape 3"/>
            <p:cNvSpPr>
              <a:spLocks noChangeAspect="1" noChangeArrowheads="1" noTextEdit="1"/>
            </p:cNvSpPr>
            <p:nvPr/>
          </p:nvSpPr>
          <p:spPr bwMode="auto">
            <a:xfrm>
              <a:off x="4334" y="373"/>
              <a:ext cx="3002" cy="2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1029"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34" y="373"/>
              <a:ext cx="3004" cy="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3187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805317"/>
          </a:xfrm>
        </p:spPr>
        <p:txBody>
          <a:bodyPr>
            <a:normAutofit/>
          </a:bodyPr>
          <a:lstStyle/>
          <a:p>
            <a:r>
              <a:rPr lang="nl-NL" sz="4000" dirty="0"/>
              <a:t>4.2 Lichaamstaal</a:t>
            </a:r>
          </a:p>
        </p:txBody>
      </p:sp>
      <p:sp>
        <p:nvSpPr>
          <p:cNvPr id="3" name="Tijdelijke aanduiding voor inhoud 2"/>
          <p:cNvSpPr>
            <a:spLocks noGrp="1"/>
          </p:cNvSpPr>
          <p:nvPr>
            <p:ph idx="1"/>
          </p:nvPr>
        </p:nvSpPr>
        <p:spPr>
          <a:xfrm>
            <a:off x="838200" y="1436915"/>
            <a:ext cx="10515600" cy="4948466"/>
          </a:xfrm>
        </p:spPr>
        <p:txBody>
          <a:bodyPr>
            <a:normAutofit/>
          </a:bodyPr>
          <a:lstStyle/>
          <a:p>
            <a:r>
              <a:rPr lang="nl-NL" dirty="0"/>
              <a:t>De kat is een roofdier dat in </a:t>
            </a:r>
          </a:p>
          <a:p>
            <a:pPr marL="0" indent="0">
              <a:buNone/>
              <a:tabLst>
                <a:tab pos="261938" algn="l"/>
              </a:tabLst>
            </a:pPr>
            <a:r>
              <a:rPr lang="nl-NL" dirty="0"/>
              <a:t>	de schemering en ‘s nachts op </a:t>
            </a:r>
          </a:p>
          <a:p>
            <a:pPr marL="0" indent="0">
              <a:buNone/>
              <a:tabLst>
                <a:tab pos="261938" algn="l"/>
              </a:tabLst>
            </a:pPr>
            <a:r>
              <a:rPr lang="nl-NL" dirty="0"/>
              <a:t>	pad gaat. </a:t>
            </a:r>
          </a:p>
          <a:p>
            <a:pPr lvl="1" indent="-423863">
              <a:buFont typeface="Wingdings" panose="05000000000000000000" pitchFamily="2" charset="2"/>
              <a:buChar char="Ø"/>
            </a:pPr>
            <a:r>
              <a:rPr lang="nl-NL" dirty="0"/>
              <a:t>Katten kunnen extra goed zien in het donker, door het </a:t>
            </a:r>
            <a:r>
              <a:rPr lang="nl-NL" dirty="0" err="1"/>
              <a:t>tapetum</a:t>
            </a:r>
            <a:r>
              <a:rPr lang="nl-NL" dirty="0"/>
              <a:t> </a:t>
            </a:r>
            <a:r>
              <a:rPr lang="nl-NL" dirty="0" err="1"/>
              <a:t>lucidum</a:t>
            </a:r>
            <a:r>
              <a:rPr lang="nl-NL" dirty="0"/>
              <a:t> (laag cellen aan de achterzijde van het oog die het licht terugkaatsen als een soort spiegel)</a:t>
            </a:r>
          </a:p>
          <a:p>
            <a:r>
              <a:rPr lang="nl-NL" dirty="0"/>
              <a:t>Pupillen staan open bij weinig licht. Maar ook bij grote angst en als de kat boos is. </a:t>
            </a:r>
          </a:p>
          <a:p>
            <a:r>
              <a:rPr lang="nl-NL" dirty="0"/>
              <a:t>Bij veel licht vernauwt de pupil. Dit gebeurt ook als de kat op de loer ligt, nieuwsgierig is of vlak voor het moment van de aanval. </a:t>
            </a:r>
          </a:p>
          <a:p>
            <a:pPr lvl="1"/>
            <a:endParaRPr lang="nl-NL" dirty="0"/>
          </a:p>
        </p:txBody>
      </p:sp>
      <p:sp>
        <p:nvSpPr>
          <p:cNvPr id="4" name="Tijdelijke aanduiding voor tekst 3"/>
          <p:cNvSpPr>
            <a:spLocks noGrp="1"/>
          </p:cNvSpPr>
          <p:nvPr>
            <p:ph type="body" sz="quarter" idx="13"/>
          </p:nvPr>
        </p:nvSpPr>
        <p:spPr/>
        <p:txBody>
          <a:bodyPr/>
          <a:lstStyle/>
          <a:p>
            <a:r>
              <a:rPr lang="nl-NL" dirty="0"/>
              <a:t>Ethologie</a:t>
            </a:r>
          </a:p>
        </p:txBody>
      </p:sp>
      <p:sp>
        <p:nvSpPr>
          <p:cNvPr id="5" name="Tijdelijke aanduiding voor tekst 4"/>
          <p:cNvSpPr>
            <a:spLocks noGrp="1"/>
          </p:cNvSpPr>
          <p:nvPr>
            <p:ph type="body" sz="quarter" idx="14"/>
          </p:nvPr>
        </p:nvSpPr>
        <p:spPr/>
        <p:txBody>
          <a:bodyPr/>
          <a:lstStyle/>
          <a:p>
            <a:r>
              <a:rPr lang="nl-NL" dirty="0"/>
              <a:t>Communicatie van de kat</a:t>
            </a:r>
          </a:p>
        </p:txBody>
      </p:sp>
      <p:grpSp>
        <p:nvGrpSpPr>
          <p:cNvPr id="7" name="Group 4"/>
          <p:cNvGrpSpPr>
            <a:grpSpLocks noChangeAspect="1"/>
          </p:cNvGrpSpPr>
          <p:nvPr/>
        </p:nvGrpSpPr>
        <p:grpSpPr bwMode="auto">
          <a:xfrm>
            <a:off x="6678613" y="270332"/>
            <a:ext cx="5078412" cy="2698750"/>
            <a:chOff x="4187" y="42"/>
            <a:chExt cx="3199" cy="1700"/>
          </a:xfrm>
        </p:grpSpPr>
        <p:sp>
          <p:nvSpPr>
            <p:cNvPr id="8" name="AutoShape 3"/>
            <p:cNvSpPr>
              <a:spLocks noChangeAspect="1" noChangeArrowheads="1" noTextEdit="1"/>
            </p:cNvSpPr>
            <p:nvPr/>
          </p:nvSpPr>
          <p:spPr bwMode="auto">
            <a:xfrm>
              <a:off x="4187" y="161"/>
              <a:ext cx="3195" cy="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2053"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187" y="42"/>
              <a:ext cx="3199" cy="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9538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955675"/>
          </a:xfrm>
        </p:spPr>
        <p:txBody>
          <a:bodyPr>
            <a:normAutofit/>
          </a:bodyPr>
          <a:lstStyle/>
          <a:p>
            <a:r>
              <a:rPr lang="nl-NL" sz="4000" dirty="0"/>
              <a:t>4.2 Lichaamstaal</a:t>
            </a:r>
          </a:p>
        </p:txBody>
      </p:sp>
      <p:sp>
        <p:nvSpPr>
          <p:cNvPr id="3" name="Tijdelijke aanduiding voor inhoud 2"/>
          <p:cNvSpPr>
            <a:spLocks noGrp="1"/>
          </p:cNvSpPr>
          <p:nvPr>
            <p:ph idx="1"/>
          </p:nvPr>
        </p:nvSpPr>
        <p:spPr>
          <a:xfrm>
            <a:off x="838200" y="1432950"/>
            <a:ext cx="10515600" cy="4351338"/>
          </a:xfrm>
        </p:spPr>
        <p:txBody>
          <a:bodyPr/>
          <a:lstStyle/>
          <a:p>
            <a:r>
              <a:rPr lang="nl-NL" dirty="0"/>
              <a:t>Een kat die alleen wil observeren, kijkt een ander nooit rechtstreeks en strak aan. Want strak aankijken is dreigen. </a:t>
            </a:r>
          </a:p>
          <a:p>
            <a:pPr lvl="1" indent="-423863">
              <a:buFont typeface="Wingdings" panose="05000000000000000000" pitchFamily="2" charset="2"/>
              <a:buChar char="Ø"/>
            </a:pPr>
            <a:r>
              <a:rPr lang="nl-NL" dirty="0"/>
              <a:t>Als blikken elkaar kruisen, doet hij beide ogen een paar keer open en dicht. Dat wil zeggen dat de kat er verder niets mee bedoelt. </a:t>
            </a:r>
          </a:p>
        </p:txBody>
      </p:sp>
      <p:sp>
        <p:nvSpPr>
          <p:cNvPr id="4" name="Tijdelijke aanduiding voor tekst 3"/>
          <p:cNvSpPr>
            <a:spLocks noGrp="1"/>
          </p:cNvSpPr>
          <p:nvPr>
            <p:ph type="body" sz="quarter" idx="13"/>
          </p:nvPr>
        </p:nvSpPr>
        <p:spPr/>
        <p:txBody>
          <a:bodyPr/>
          <a:lstStyle/>
          <a:p>
            <a:r>
              <a:rPr lang="nl-NL" dirty="0"/>
              <a:t>Ethologie</a:t>
            </a:r>
          </a:p>
        </p:txBody>
      </p:sp>
      <p:sp>
        <p:nvSpPr>
          <p:cNvPr id="5" name="Tijdelijke aanduiding voor tekst 4"/>
          <p:cNvSpPr>
            <a:spLocks noGrp="1"/>
          </p:cNvSpPr>
          <p:nvPr>
            <p:ph type="body" sz="quarter" idx="14"/>
          </p:nvPr>
        </p:nvSpPr>
        <p:spPr/>
        <p:txBody>
          <a:bodyPr/>
          <a:lstStyle/>
          <a:p>
            <a:r>
              <a:rPr lang="nl-NL" dirty="0"/>
              <a:t>Communicatie van de kat</a:t>
            </a:r>
          </a:p>
        </p:txBody>
      </p:sp>
      <p:grpSp>
        <p:nvGrpSpPr>
          <p:cNvPr id="8" name="Group 4"/>
          <p:cNvGrpSpPr>
            <a:grpSpLocks noChangeAspect="1"/>
          </p:cNvGrpSpPr>
          <p:nvPr/>
        </p:nvGrpSpPr>
        <p:grpSpPr bwMode="auto">
          <a:xfrm>
            <a:off x="1684338" y="3159125"/>
            <a:ext cx="4041775" cy="3032125"/>
            <a:chOff x="1061" y="1990"/>
            <a:chExt cx="2546" cy="1910"/>
          </a:xfrm>
        </p:grpSpPr>
        <p:sp>
          <p:nvSpPr>
            <p:cNvPr id="9" name="AutoShape 3"/>
            <p:cNvSpPr>
              <a:spLocks noChangeAspect="1" noChangeArrowheads="1" noTextEdit="1"/>
            </p:cNvSpPr>
            <p:nvPr/>
          </p:nvSpPr>
          <p:spPr bwMode="auto">
            <a:xfrm>
              <a:off x="1061" y="1990"/>
              <a:ext cx="2546" cy="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3077"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1" y="1990"/>
              <a:ext cx="2549" cy="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8"/>
          <p:cNvGrpSpPr>
            <a:grpSpLocks noChangeAspect="1"/>
          </p:cNvGrpSpPr>
          <p:nvPr/>
        </p:nvGrpSpPr>
        <p:grpSpPr bwMode="auto">
          <a:xfrm>
            <a:off x="5957888" y="3159125"/>
            <a:ext cx="4071937" cy="3052763"/>
            <a:chOff x="3753" y="1990"/>
            <a:chExt cx="2565" cy="1923"/>
          </a:xfrm>
        </p:grpSpPr>
        <p:sp>
          <p:nvSpPr>
            <p:cNvPr id="11" name="AutoShape 7"/>
            <p:cNvSpPr>
              <a:spLocks noChangeAspect="1" noChangeArrowheads="1" noTextEdit="1"/>
            </p:cNvSpPr>
            <p:nvPr/>
          </p:nvSpPr>
          <p:spPr bwMode="auto">
            <a:xfrm>
              <a:off x="3753" y="1990"/>
              <a:ext cx="2565" cy="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3081"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53" y="1990"/>
              <a:ext cx="2568" cy="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75920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a:t>4.3 De kat van top tot teen</a:t>
            </a:r>
          </a:p>
        </p:txBody>
      </p:sp>
      <p:sp>
        <p:nvSpPr>
          <p:cNvPr id="3" name="Tijdelijke aanduiding voor inhoud 2"/>
          <p:cNvSpPr>
            <a:spLocks noGrp="1"/>
          </p:cNvSpPr>
          <p:nvPr>
            <p:ph idx="1"/>
          </p:nvPr>
        </p:nvSpPr>
        <p:spPr>
          <a:xfrm>
            <a:off x="838200" y="2001837"/>
            <a:ext cx="10515600" cy="4351338"/>
          </a:xfrm>
        </p:spPr>
        <p:txBody>
          <a:bodyPr/>
          <a:lstStyle/>
          <a:p>
            <a:r>
              <a:rPr lang="nl-NL" dirty="0"/>
              <a:t>De tastzin van de kat bestaat uit zijn huid en snorharen. </a:t>
            </a:r>
          </a:p>
          <a:p>
            <a:pPr lvl="1" indent="-423863">
              <a:buFont typeface="Wingdings" panose="05000000000000000000" pitchFamily="2" charset="2"/>
              <a:buChar char="Ø"/>
            </a:pPr>
            <a:r>
              <a:rPr lang="nl-NL" dirty="0"/>
              <a:t>Kat vangt luchtwervelingen en drukverschillen op met snorharen</a:t>
            </a:r>
          </a:p>
          <a:p>
            <a:pPr marL="457200" lvl="1" indent="0">
              <a:buNone/>
            </a:pPr>
            <a:endParaRPr lang="nl-NL" dirty="0"/>
          </a:p>
          <a:p>
            <a:r>
              <a:rPr lang="nl-NL" dirty="0"/>
              <a:t>Snorharen op bovenlip een speciale functie. </a:t>
            </a:r>
          </a:p>
          <a:p>
            <a:pPr lvl="1" indent="-423863">
              <a:buFont typeface="Wingdings" panose="05000000000000000000" pitchFamily="2" charset="2"/>
              <a:buChar char="Ø"/>
            </a:pPr>
            <a:r>
              <a:rPr lang="nl-NL" dirty="0"/>
              <a:t>Beweging naar voren en naar achteren.</a:t>
            </a:r>
          </a:p>
          <a:p>
            <a:pPr lvl="1" indent="-423863">
              <a:buFont typeface="Wingdings" panose="05000000000000000000" pitchFamily="2" charset="2"/>
              <a:buChar char="Ø"/>
            </a:pPr>
            <a:r>
              <a:rPr lang="nl-NL" dirty="0"/>
              <a:t>Plat naar achteren is onzeker.</a:t>
            </a:r>
          </a:p>
          <a:p>
            <a:pPr lvl="1" indent="-423863">
              <a:buFont typeface="Wingdings" panose="05000000000000000000" pitchFamily="2" charset="2"/>
              <a:buChar char="Ø"/>
            </a:pPr>
            <a:r>
              <a:rPr lang="nl-NL" dirty="0"/>
              <a:t>Helemaal naar voren is zelfverzekerd. </a:t>
            </a:r>
          </a:p>
          <a:p>
            <a:pPr lvl="1" indent="-423863">
              <a:buFont typeface="Wingdings" panose="05000000000000000000" pitchFamily="2" charset="2"/>
              <a:buChar char="Ø"/>
            </a:pPr>
            <a:r>
              <a:rPr lang="nl-NL" dirty="0"/>
              <a:t>Perzische kat kan de snorharen niet plat naar achteren leggen. </a:t>
            </a:r>
          </a:p>
        </p:txBody>
      </p:sp>
      <p:sp>
        <p:nvSpPr>
          <p:cNvPr id="4" name="Tijdelijke aanduiding voor tekst 3"/>
          <p:cNvSpPr>
            <a:spLocks noGrp="1"/>
          </p:cNvSpPr>
          <p:nvPr>
            <p:ph type="body" sz="quarter" idx="13"/>
          </p:nvPr>
        </p:nvSpPr>
        <p:spPr/>
        <p:txBody>
          <a:bodyPr/>
          <a:lstStyle/>
          <a:p>
            <a:r>
              <a:rPr lang="nl-NL" dirty="0"/>
              <a:t>Ethologie</a:t>
            </a:r>
          </a:p>
        </p:txBody>
      </p:sp>
      <p:sp>
        <p:nvSpPr>
          <p:cNvPr id="5" name="Tijdelijke aanduiding voor tekst 4"/>
          <p:cNvSpPr>
            <a:spLocks noGrp="1"/>
          </p:cNvSpPr>
          <p:nvPr>
            <p:ph type="body" sz="quarter" idx="14"/>
          </p:nvPr>
        </p:nvSpPr>
        <p:spPr/>
        <p:txBody>
          <a:bodyPr/>
          <a:lstStyle/>
          <a:p>
            <a:r>
              <a:rPr lang="nl-NL" dirty="0"/>
              <a:t>Communicatie van de kat</a:t>
            </a:r>
          </a:p>
        </p:txBody>
      </p:sp>
    </p:spTree>
    <p:extLst>
      <p:ext uri="{BB962C8B-B14F-4D97-AF65-F5344CB8AC3E}">
        <p14:creationId xmlns:p14="http://schemas.microsoft.com/office/powerpoint/2010/main" val="261873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915988"/>
          </a:xfrm>
        </p:spPr>
        <p:txBody>
          <a:bodyPr>
            <a:normAutofit/>
          </a:bodyPr>
          <a:lstStyle/>
          <a:p>
            <a:r>
              <a:rPr lang="nl-NL" sz="4000" dirty="0"/>
              <a:t>4.3 De kat van top tot teen</a:t>
            </a:r>
          </a:p>
        </p:txBody>
      </p:sp>
      <p:sp>
        <p:nvSpPr>
          <p:cNvPr id="3" name="Tijdelijke aanduiding voor inhoud 2"/>
          <p:cNvSpPr>
            <a:spLocks noGrp="1"/>
          </p:cNvSpPr>
          <p:nvPr>
            <p:ph idx="1"/>
          </p:nvPr>
        </p:nvSpPr>
        <p:spPr>
          <a:xfrm>
            <a:off x="838200" y="1892811"/>
            <a:ext cx="10515600" cy="4351338"/>
          </a:xfrm>
        </p:spPr>
        <p:txBody>
          <a:bodyPr/>
          <a:lstStyle/>
          <a:p>
            <a:r>
              <a:rPr lang="nl-NL" dirty="0"/>
              <a:t>Staart is belangrijk voor communicatie </a:t>
            </a:r>
          </a:p>
          <a:p>
            <a:pPr marL="0" indent="0">
              <a:buNone/>
              <a:tabLst>
                <a:tab pos="261938" algn="l"/>
              </a:tabLst>
            </a:pPr>
            <a:r>
              <a:rPr lang="nl-NL" dirty="0"/>
              <a:t>	en het bewaren van evenwicht. </a:t>
            </a:r>
          </a:p>
          <a:p>
            <a:pPr lvl="1" indent="-423863">
              <a:buFont typeface="Wingdings" panose="05000000000000000000" pitchFamily="2" charset="2"/>
              <a:buChar char="Ø"/>
            </a:pPr>
            <a:r>
              <a:rPr lang="nl-NL" dirty="0"/>
              <a:t>Staart omlaag = ontspannen</a:t>
            </a:r>
          </a:p>
          <a:p>
            <a:pPr lvl="1" indent="-423863">
              <a:buFont typeface="Wingdings" panose="05000000000000000000" pitchFamily="2" charset="2"/>
              <a:buChar char="Ø"/>
            </a:pPr>
            <a:r>
              <a:rPr lang="nl-NL" dirty="0"/>
              <a:t>Staart recht omhoog = vriendelijke contact</a:t>
            </a:r>
          </a:p>
          <a:p>
            <a:pPr lvl="1" indent="-423863">
              <a:buFont typeface="Wingdings" panose="05000000000000000000" pitchFamily="2" charset="2"/>
              <a:buChar char="Ø"/>
            </a:pPr>
            <a:r>
              <a:rPr lang="nl-NL" dirty="0"/>
              <a:t>Haren wijd uiteen = verontrust</a:t>
            </a:r>
          </a:p>
          <a:p>
            <a:pPr lvl="1" indent="-423863">
              <a:buFont typeface="Wingdings" panose="05000000000000000000" pitchFamily="2" charset="2"/>
              <a:buChar char="Ø"/>
            </a:pPr>
            <a:r>
              <a:rPr lang="nl-NL" dirty="0"/>
              <a:t>Hoe meer angst, hoe dikker de staart. </a:t>
            </a:r>
          </a:p>
          <a:p>
            <a:pPr lvl="1" indent="-423863">
              <a:buFont typeface="Wingdings" panose="05000000000000000000" pitchFamily="2" charset="2"/>
              <a:buChar char="Ø"/>
            </a:pPr>
            <a:r>
              <a:rPr lang="nl-NL" dirty="0"/>
              <a:t>Geïrriteerd = puntje van staart zwiept heen en weer</a:t>
            </a:r>
          </a:p>
          <a:p>
            <a:pPr lvl="1" indent="-423863">
              <a:buFont typeface="Wingdings" panose="05000000000000000000" pitchFamily="2" charset="2"/>
              <a:buChar char="Ø"/>
            </a:pPr>
            <a:r>
              <a:rPr lang="nl-NL" dirty="0"/>
              <a:t>Grote irritatie = hele staart zwiept heen en weer </a:t>
            </a:r>
          </a:p>
          <a:p>
            <a:pPr lvl="1" indent="-423863">
              <a:buFont typeface="Wingdings" panose="05000000000000000000" pitchFamily="2" charset="2"/>
              <a:buChar char="Ø"/>
            </a:pPr>
            <a:r>
              <a:rPr lang="nl-NL" dirty="0"/>
              <a:t>Bij aanval staart laag om verwondingen te voorkomen</a:t>
            </a:r>
          </a:p>
        </p:txBody>
      </p:sp>
      <p:sp>
        <p:nvSpPr>
          <p:cNvPr id="4" name="Tijdelijke aanduiding voor tekst 3"/>
          <p:cNvSpPr>
            <a:spLocks noGrp="1"/>
          </p:cNvSpPr>
          <p:nvPr>
            <p:ph type="body" sz="quarter" idx="13"/>
          </p:nvPr>
        </p:nvSpPr>
        <p:spPr/>
        <p:txBody>
          <a:bodyPr/>
          <a:lstStyle/>
          <a:p>
            <a:r>
              <a:rPr lang="nl-NL" dirty="0"/>
              <a:t>Ethologie</a:t>
            </a:r>
          </a:p>
        </p:txBody>
      </p:sp>
      <p:sp>
        <p:nvSpPr>
          <p:cNvPr id="5" name="Tijdelijke aanduiding voor tekst 4"/>
          <p:cNvSpPr>
            <a:spLocks noGrp="1"/>
          </p:cNvSpPr>
          <p:nvPr>
            <p:ph type="body" sz="quarter" idx="14"/>
          </p:nvPr>
        </p:nvSpPr>
        <p:spPr/>
        <p:txBody>
          <a:bodyPr/>
          <a:lstStyle/>
          <a:p>
            <a:r>
              <a:rPr lang="nl-NL" dirty="0"/>
              <a:t>Communicatie van de kat</a:t>
            </a:r>
          </a:p>
        </p:txBody>
      </p:sp>
      <p:pic>
        <p:nvPicPr>
          <p:cNvPr id="6" name="Afbeelding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9738" y="-3888000"/>
            <a:ext cx="1512000" cy="1134031"/>
          </a:xfrm>
          <a:prstGeom prst="rect">
            <a:avLst/>
          </a:prstGeom>
        </p:spPr>
      </p:pic>
      <p:grpSp>
        <p:nvGrpSpPr>
          <p:cNvPr id="8" name="Group 4"/>
          <p:cNvGrpSpPr>
            <a:grpSpLocks noChangeAspect="1"/>
          </p:cNvGrpSpPr>
          <p:nvPr/>
        </p:nvGrpSpPr>
        <p:grpSpPr bwMode="auto">
          <a:xfrm>
            <a:off x="7672388" y="365125"/>
            <a:ext cx="4025900" cy="3017838"/>
            <a:chOff x="4833" y="230"/>
            <a:chExt cx="2536" cy="1901"/>
          </a:xfrm>
        </p:grpSpPr>
        <p:sp>
          <p:nvSpPr>
            <p:cNvPr id="9" name="AutoShape 3"/>
            <p:cNvSpPr>
              <a:spLocks noChangeAspect="1" noChangeArrowheads="1" noTextEdit="1"/>
            </p:cNvSpPr>
            <p:nvPr/>
          </p:nvSpPr>
          <p:spPr bwMode="auto">
            <a:xfrm>
              <a:off x="4833" y="230"/>
              <a:ext cx="2536" cy="1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4101"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33" y="230"/>
              <a:ext cx="2538" cy="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2679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r">
          <a:defRPr sz="1600" dirty="0" smtClean="0">
            <a:solidFill>
              <a:srgbClr val="1F9BDE"/>
            </a:solidFill>
            <a:latin typeface="DIN Condensed"/>
          </a:defRPr>
        </a:defPPr>
      </a:lstStyle>
    </a:txDef>
  </a:objectDefaults>
  <a:extraClrSchemeLst/>
  <a:extLst>
    <a:ext uri="{05A4C25C-085E-4340-85A3-A5531E510DB2}">
      <thm15:themeFamily xmlns:thm15="http://schemas.microsoft.com/office/thememl/2012/main" name="Template Ontwikkelcentrum" id="{58AA8E0B-BC53-5947-8014-EFF79423B6D5}" vid="{65046F71-7F92-7648-9609-8E30722A779F}"/>
    </a:ext>
  </a:extLst>
</a:theme>
</file>

<file path=ppt/theme/theme2.xml><?xml version="1.0" encoding="utf-8"?>
<a:theme xmlns:a="http://schemas.openxmlformats.org/drawingml/2006/main" name="Aangepast ontwer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793C7D7F3BC946A5F2904ADE47754D" ma:contentTypeVersion="13" ma:contentTypeDescription="Een nieuw document maken." ma:contentTypeScope="" ma:versionID="ae8b3a7a3d8699aa2c80a0ee2d92a1e4">
  <xsd:schema xmlns:xsd="http://www.w3.org/2001/XMLSchema" xmlns:xs="http://www.w3.org/2001/XMLSchema" xmlns:p="http://schemas.microsoft.com/office/2006/metadata/properties" xmlns:ns3="c2e09757-d42c-4fcd-ae27-c71d4b258210" xmlns:ns4="bfe1b49f-1cd4-47d5-a3dc-4ad9ba0da7af" targetNamespace="http://schemas.microsoft.com/office/2006/metadata/properties" ma:root="true" ma:fieldsID="4cd0adb6fae5d8d40346b0bc89d3118d" ns3:_="" ns4:_="">
    <xsd:import namespace="c2e09757-d42c-4fcd-ae27-c71d4b258210"/>
    <xsd:import namespace="bfe1b49f-1cd4-47d5-a3dc-4ad9ba0da7a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e09757-d42c-4fcd-ae27-c71d4b2582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e1b49f-1cd4-47d5-a3dc-4ad9ba0da7af"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2FB823-C558-4EEE-83C2-B52C12B351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e09757-d42c-4fcd-ae27-c71d4b258210"/>
    <ds:schemaRef ds:uri="bfe1b49f-1cd4-47d5-a3dc-4ad9ba0da7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91652C-3ADB-41CC-9109-24277E45CB7C}">
  <ds:schemaRefs>
    <ds:schemaRef ds:uri="http://schemas.microsoft.com/sharepoint/v3/contenttype/forms"/>
  </ds:schemaRefs>
</ds:datastoreItem>
</file>

<file path=customXml/itemProps3.xml><?xml version="1.0" encoding="utf-8"?>
<ds:datastoreItem xmlns:ds="http://schemas.openxmlformats.org/officeDocument/2006/customXml" ds:itemID="{BF9D0AB6-F112-497C-AC0F-FB5A3D2905D5}">
  <ds:schemaRefs>
    <ds:schemaRef ds:uri="http://purl.org/dc/terms/"/>
    <ds:schemaRef ds:uri="bfe1b49f-1cd4-47d5-a3dc-4ad9ba0da7af"/>
    <ds:schemaRef ds:uri="c2e09757-d42c-4fcd-ae27-c71d4b258210"/>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Template Ontwikkelcentrum</Template>
  <TotalTime>140</TotalTime>
  <Words>982</Words>
  <Application>Microsoft Office PowerPoint</Application>
  <PresentationFormat>Breedbeeld</PresentationFormat>
  <Paragraphs>167</Paragraphs>
  <Slides>20</Slides>
  <Notes>6</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20</vt:i4>
      </vt:variant>
    </vt:vector>
  </HeadingPairs>
  <TitlesOfParts>
    <vt:vector size="28" baseType="lpstr">
      <vt:lpstr>Arial</vt:lpstr>
      <vt:lpstr>Avenir Book</vt:lpstr>
      <vt:lpstr>Calibri</vt:lpstr>
      <vt:lpstr>Calibri Light</vt:lpstr>
      <vt:lpstr>DIN Condensed</vt:lpstr>
      <vt:lpstr>Wingdings</vt:lpstr>
      <vt:lpstr>Office-thema</vt:lpstr>
      <vt:lpstr>Aangepast ontwerp</vt:lpstr>
      <vt:lpstr>Module Ethologie</vt:lpstr>
      <vt:lpstr>Communicatie van de kat</vt:lpstr>
      <vt:lpstr>4.1 Oriëntatie</vt:lpstr>
      <vt:lpstr>4.2 Lichaamstaal</vt:lpstr>
      <vt:lpstr>4.2 Lichaamstaal</vt:lpstr>
      <vt:lpstr>4.2 Lichaamstaal</vt:lpstr>
      <vt:lpstr>4.2 Lichaamstaal</vt:lpstr>
      <vt:lpstr>4.3 De kat van top tot teen</vt:lpstr>
      <vt:lpstr>4.3 De kat van top tot teen</vt:lpstr>
      <vt:lpstr>4.3 De kat van top tot teen</vt:lpstr>
      <vt:lpstr>4.4 De stem</vt:lpstr>
      <vt:lpstr>Einde deel 1  - Opdracht</vt:lpstr>
      <vt:lpstr>4.5 Angst en agressie</vt:lpstr>
      <vt:lpstr>4.5 Angst en agressie</vt:lpstr>
      <vt:lpstr>4.5 Angst en agressie</vt:lpstr>
      <vt:lpstr>4.5 Angst en agressie</vt:lpstr>
      <vt:lpstr>4.5 Angst en agressie</vt:lpstr>
      <vt:lpstr>4.6 Stress</vt:lpstr>
      <vt:lpstr>4.6 Stress</vt:lpstr>
      <vt:lpstr>Opdracht</vt:lpstr>
    </vt:vector>
  </TitlesOfParts>
  <Company>Corporate Desktop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Marian Oskam</dc:creator>
  <cp:lastModifiedBy>Mariska Vijvers - Roosink</cp:lastModifiedBy>
  <cp:revision>50</cp:revision>
  <dcterms:created xsi:type="dcterms:W3CDTF">2018-01-29T13:04:35Z</dcterms:created>
  <dcterms:modified xsi:type="dcterms:W3CDTF">2020-09-22T09:06:44Z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0x01010079793C7D7F3BC946A5F2904ADE47754D</vt:lpwstr>
  </property>
</Properties>
</file>